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0" r:id="rId2"/>
    <p:sldId id="416" r:id="rId3"/>
    <p:sldId id="417" r:id="rId4"/>
    <p:sldId id="415" r:id="rId5"/>
    <p:sldId id="414" r:id="rId6"/>
    <p:sldId id="419" r:id="rId7"/>
    <p:sldId id="361" r:id="rId8"/>
    <p:sldId id="420" r:id="rId9"/>
    <p:sldId id="421" r:id="rId10"/>
    <p:sldId id="422" r:id="rId11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4" autoAdjust="0"/>
    <p:restoredTop sz="77465"/>
  </p:normalViewPr>
  <p:slideViewPr>
    <p:cSldViewPr snapToGrid="0" snapToObjects="1">
      <p:cViewPr varScale="1">
        <p:scale>
          <a:sx n="120" d="100"/>
          <a:sy n="120" d="100"/>
        </p:scale>
        <p:origin x="85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97A3-539F-D642-8F86-B2B346C53699}" type="datetimeFigureOut">
              <a:rPr lang="nb-NO" smtClean="0"/>
              <a:t>02.12.2021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FE3F3-22EA-8C47-ACE2-E8F61DCE5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1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 1">
            <a:extLst>
              <a:ext uri="{FF2B5EF4-FFF2-40B4-BE49-F238E27FC236}">
                <a16:creationId xmlns:a16="http://schemas.microsoft.com/office/drawing/2014/main" id="{AFD9614E-6661-8248-BA25-B53C59D55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ssholder for notater 2">
            <a:extLst>
              <a:ext uri="{FF2B5EF4-FFF2-40B4-BE49-F238E27FC236}">
                <a16:creationId xmlns:a16="http://schemas.microsoft.com/office/drawing/2014/main" id="{173B4101-E41C-D340-B76B-AB63613B5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5124" name="Plassholder for lysbildenummer 3">
            <a:extLst>
              <a:ext uri="{FF2B5EF4-FFF2-40B4-BE49-F238E27FC236}">
                <a16:creationId xmlns:a16="http://schemas.microsoft.com/office/drawing/2014/main" id="{BBDD4500-8918-8E46-B0E6-392295228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3BAB64-06B0-5143-A28F-58567D331C3A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711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FE3F3-22EA-8C47-ACE2-E8F61DCE599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2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Begrepet har til dels ulike betydninger, men det 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FE3F3-22EA-8C47-ACE2-E8F61DCE599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64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05979"/>
            <a:ext cx="7407404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151335"/>
            <a:ext cx="37669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1631156"/>
            <a:ext cx="376691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151335"/>
            <a:ext cx="38122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2" y="1631156"/>
            <a:ext cx="381221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05979"/>
            <a:ext cx="74074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200151"/>
            <a:ext cx="74074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>
            <a:extLst>
              <a:ext uri="{FF2B5EF4-FFF2-40B4-BE49-F238E27FC236}">
                <a16:creationId xmlns:a16="http://schemas.microsoft.com/office/drawing/2014/main" id="{96A92CB4-B83A-3A40-A2E8-725359E208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274320"/>
            <a:ext cx="7486650" cy="251293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Hva er det med rettssikkerheten som gjør det så vanskelig? </a:t>
            </a:r>
            <a:br>
              <a:rPr lang="nb-NO" dirty="0"/>
            </a:br>
            <a:r>
              <a:rPr lang="nb-NO" sz="2700" dirty="0"/>
              <a:t>(i konteksten mennesker med utviklingshemming)</a:t>
            </a:r>
            <a:endParaRPr lang="nb-NO" dirty="0"/>
          </a:p>
        </p:txBody>
      </p:sp>
      <p:sp>
        <p:nvSpPr>
          <p:cNvPr id="4099" name="Undertittel 2">
            <a:extLst>
              <a:ext uri="{FF2B5EF4-FFF2-40B4-BE49-F238E27FC236}">
                <a16:creationId xmlns:a16="http://schemas.microsoft.com/office/drawing/2014/main" id="{D0789AD0-866A-5540-96AE-D6B866E155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57350" y="2983898"/>
            <a:ext cx="5314950" cy="1441847"/>
          </a:xfrm>
        </p:spPr>
        <p:txBody>
          <a:bodyPr>
            <a:normAutofit/>
          </a:bodyPr>
          <a:lstStyle/>
          <a:p>
            <a:endParaRPr lang="nb-NO" altLang="nb-NO" dirty="0">
              <a:solidFill>
                <a:srgbClr val="002060"/>
              </a:solidFill>
            </a:endParaRPr>
          </a:p>
          <a:p>
            <a:pPr algn="l"/>
            <a:r>
              <a:rPr lang="nb-NO" altLang="nb-NO" dirty="0">
                <a:solidFill>
                  <a:srgbClr val="002060"/>
                </a:solidFill>
              </a:rPr>
              <a:t>Patrick Kermit</a:t>
            </a:r>
          </a:p>
          <a:p>
            <a:pPr algn="l"/>
            <a:r>
              <a:rPr lang="nb-NO" altLang="nb-NO" dirty="0">
                <a:solidFill>
                  <a:srgbClr val="002060"/>
                </a:solidFill>
              </a:rPr>
              <a:t>NTNU og NTNU Samfunnsforskning</a:t>
            </a: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5428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7"/>
    </mc:Choice>
    <mc:Fallback xmlns="">
      <p:transition spd="slow" advTm="141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11AF6F-E053-8947-9696-36E393F2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 – holdning – vilje?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AAC7D-5DD9-A047-8C0B-DCCF4416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4C011-E516-6F4D-84A3-BB1C3A38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A2040B-8F8C-774D-810A-D50FB4BE9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0545" y="205980"/>
            <a:ext cx="3791487" cy="4616846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173FF7-BC65-544A-A165-8FD91EA97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43" y="205978"/>
            <a:ext cx="3379759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838460-AB34-8141-819F-A5A12045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Rettssikkerhetsbegrepet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B7EEAE-7BBB-AD4A-87E3-6ADAF9AB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«...sentrale rettsstatlige garantier knyttet til forholdet mellom staten og individet [...] både innenfor det sivilrettslige og det strafferettslige området.» </a:t>
            </a:r>
          </a:p>
          <a:p>
            <a:pPr marL="0" indent="0">
              <a:buNone/>
            </a:pPr>
            <a:r>
              <a:rPr lang="nb-NO" dirty="0"/>
              <a:t>«...bred enighet om at det i forvaltningsrettslig sammenheng siktes til beskyttelse mot overgrep og vilkårlighet fra myndighetenes side»</a:t>
            </a:r>
          </a:p>
          <a:p>
            <a:pPr marL="0" indent="0">
              <a:buNone/>
            </a:pPr>
            <a:r>
              <a:rPr lang="nb-NO" sz="2000" dirty="0"/>
              <a:t>(Eckhoff og Smith 2014 referert i Olsen et al. 2018)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3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50858-708D-A642-84CA-7C00E716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Rettssikkerhet og offentlig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4E3F2E-A4CE-9E4F-9DEC-B70190F4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«Regjeringen mener det er svært viktig at rettssikkerheten ivaretas for personer med utviklingshemming. Mange har begrensede muligheter til å vurdere sin egen rettsstilling, og få muligheter til å kreve sine rettigheter oppfylt gjennom en rettsprosess. Det er derfor avgjørende at rettssikkerheten er ivaretatt på en god måte </a:t>
            </a:r>
            <a:r>
              <a:rPr lang="nb-NO" i="1" dirty="0"/>
              <a:t>i forvaltningen</a:t>
            </a:r>
            <a:r>
              <a:rPr lang="nb-NO" dirty="0"/>
              <a:t>.» </a:t>
            </a:r>
          </a:p>
          <a:p>
            <a:pPr marL="0" indent="0">
              <a:buNone/>
            </a:pPr>
            <a:r>
              <a:rPr lang="nb-NO" sz="2200" dirty="0"/>
              <a:t>(Meld. </a:t>
            </a:r>
            <a:r>
              <a:rPr lang="en-US" sz="2200" dirty="0"/>
              <a:t>St. 45 2012-13, </a:t>
            </a:r>
            <a:r>
              <a:rPr lang="nb-NO" sz="2200" i="1" dirty="0"/>
              <a:t>Frihet og likeverd</a:t>
            </a:r>
            <a:r>
              <a:rPr lang="nb-NO" sz="2200" dirty="0"/>
              <a:t> </a:t>
            </a:r>
            <a:r>
              <a:rPr lang="en-US" sz="2200" dirty="0"/>
              <a:t>, s 15, min </a:t>
            </a:r>
            <a:r>
              <a:rPr lang="en-US" sz="2200" dirty="0" err="1"/>
              <a:t>utheving</a:t>
            </a:r>
            <a:r>
              <a:rPr lang="en-US" sz="2200" dirty="0"/>
              <a:t>)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75307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31BD9-CDBC-6342-A284-748ACF2B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Rettsikkerhetsproblemer</a:t>
            </a:r>
            <a:r>
              <a:rPr lang="nb-NO" dirty="0"/>
              <a:t>...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56075B-89FB-D943-B7BB-A2D381F0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To forhold som truer forvaltningsmessig ivaretakelse av rettsikkerheten til mennesker med utviklingshemming: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Forvaltningen kjenner ofte ikke loven, eller, om de kjenner den forstår de den ikke alltid. </a:t>
            </a:r>
          </a:p>
          <a:p>
            <a:pPr marL="0" indent="0">
              <a:buNone/>
            </a:pPr>
            <a:r>
              <a:rPr lang="nb-NO" dirty="0"/>
              <a:t>					(Ikke-juristers bruk av rettsregler 						av Wenche Natland 										Dahlen &amp; Elizabeth </a:t>
            </a:r>
            <a:r>
              <a:rPr lang="nb-NO" dirty="0" err="1"/>
              <a:t>Langsrud</a:t>
            </a:r>
            <a:r>
              <a:rPr lang="nb-NO" dirty="0"/>
              <a:t> i 						</a:t>
            </a:r>
            <a:r>
              <a:rPr lang="nb-NO" i="1" dirty="0"/>
              <a:t>Kritisk juss, 03/2021</a:t>
            </a:r>
            <a:r>
              <a:rPr lang="nb-NO" dirty="0"/>
              <a:t>)</a:t>
            </a:r>
            <a:endParaRPr lang="nb-NO" sz="2000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62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31BD9-CDBC-6342-A284-748ACF2B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Rettsikkerhetsproblemer</a:t>
            </a:r>
            <a:r>
              <a:rPr lang="nb-NO" dirty="0"/>
              <a:t>...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56075B-89FB-D943-B7BB-A2D381F0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To forhold som truer forvaltningsmessig ivaretakelse av rettsikkerheten til mennesker med utviklingshemming: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Forvaltningen kjenner ofte ikke loven, eller, om de kjenner den forstår de den ikke alltid.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Forvaltningens praksis er utformet for å passe en forestilt «normert» tjenestemottaker.</a:t>
            </a:r>
            <a:endParaRPr lang="nb-NO" sz="2000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3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2B0AF8-D96B-9543-A388-42964D21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F50239-3E18-7542-B9D1-7FD273F3A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456" y="2806995"/>
            <a:ext cx="4378978" cy="1947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6"/>
            <a:r>
              <a:rPr lang="en-GB" sz="1500" dirty="0"/>
              <a:t>(</a:t>
            </a:r>
            <a:r>
              <a:rPr lang="en-GB" sz="1500" dirty="0" err="1"/>
              <a:t>Bildet</a:t>
            </a:r>
            <a:r>
              <a:rPr lang="en-GB" sz="1500" dirty="0"/>
              <a:t> </a:t>
            </a:r>
            <a:r>
              <a:rPr lang="en-GB" sz="1500" dirty="0" err="1"/>
              <a:t>er</a:t>
            </a:r>
            <a:r>
              <a:rPr lang="en-GB" sz="1500" dirty="0"/>
              <a:t> tatt </a:t>
            </a:r>
            <a:r>
              <a:rPr lang="en-GB" sz="1500" dirty="0" err="1"/>
              <a:t>fra</a:t>
            </a:r>
            <a:r>
              <a:rPr lang="en-GB" sz="1500" dirty="0"/>
              <a:t> </a:t>
            </a:r>
            <a:r>
              <a:rPr lang="nb-NO" sz="1500" cap="all" dirty="0"/>
              <a:t>AUSTRALIAN COUNCIL FOR HUMAN RIGHTS EDUCATION:</a:t>
            </a:r>
          </a:p>
          <a:p>
            <a:pPr lvl="6"/>
            <a:r>
              <a:rPr lang="nb-NO" sz="1500" dirty="0"/>
              <a:t>http://</a:t>
            </a:r>
            <a:r>
              <a:rPr lang="nb-NO" sz="1500" dirty="0" err="1"/>
              <a:t>humanrightseducationaustralia.com</a:t>
            </a:r>
            <a:r>
              <a:rPr lang="nb-NO" sz="1500" dirty="0"/>
              <a:t>/lesson-4-2-the-social-model-of-disability-inclusive-london/)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D7D808-2814-1842-9476-209E9C64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11" y="634604"/>
            <a:ext cx="4378978" cy="40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6A8EFE-53F0-6C45-8DA7-5D9C48C1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Rettssikkerhet redusert til spørsmålet om individuell flaks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C9D159-3643-BE43-BD19-990B9948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Avhengighet av «gode hjelpere»</a:t>
            </a:r>
          </a:p>
          <a:p>
            <a:r>
              <a:rPr lang="nb-NO" dirty="0"/>
              <a:t>Å treffe «den rette» tjenesteyteren (eller en som tilfeldigvis vet om «den rette»)</a:t>
            </a:r>
          </a:p>
        </p:txBody>
      </p:sp>
    </p:spTree>
    <p:extLst>
      <p:ext uri="{BB962C8B-B14F-4D97-AF65-F5344CB8AC3E}">
        <p14:creationId xmlns:p14="http://schemas.microsoft.com/office/powerpoint/2010/main" val="134654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2A75-2212-044F-BADC-FB6F4749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Rettsikkerhetsproblemet</a:t>
            </a:r>
            <a:r>
              <a:rPr lang="nb-NO" dirty="0"/>
              <a:t> tilhører oss alle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980BB-8E88-704D-8474-CF3B89E4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Fra fokus på individuelle opplevelser av problemer til bevissthet om en kollektiv utfordring</a:t>
            </a:r>
          </a:p>
          <a:p>
            <a:r>
              <a:rPr lang="nb-NO" dirty="0"/>
              <a:t>Fra tanken om særskilt tilpasning til de som faller utenfor normen til forvaltningspraksiser fleksible nok til å passe ulike behov og forutsetninger</a:t>
            </a:r>
          </a:p>
          <a:p>
            <a:r>
              <a:rPr lang="nb-NO" dirty="0"/>
              <a:t>Formelt universelt likeverd versus anerkjennelse som partikulært unikt individ – den doble retten til å bli anerkjent og forstått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726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TotalTime>476</TotalTime>
  <Words>411</Words>
  <Application>Microsoft Macintosh PowerPoint</Application>
  <PresentationFormat>Skjermfremvisning (16:9)</PresentationFormat>
  <Paragraphs>39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  Hva er det med rettssikkerheten som gjør det så vanskelig?  (i konteksten mennesker med utviklingshemming)</vt:lpstr>
      <vt:lpstr>PowerPoint-presentasjon</vt:lpstr>
      <vt:lpstr>Rettssikkerhetsbegrepet</vt:lpstr>
      <vt:lpstr>Rettssikkerhet og offentlig forvaltning</vt:lpstr>
      <vt:lpstr>Rettsikkerhetsproblemer...</vt:lpstr>
      <vt:lpstr>Rettsikkerhetsproblemer...</vt:lpstr>
      <vt:lpstr>PowerPoint-presentasjon</vt:lpstr>
      <vt:lpstr>Rettssikkerhet redusert til spørsmålet om individuell flaks</vt:lpstr>
      <vt:lpstr>Rettsikkerhetsproblemet tilhører oss alle</vt:lpstr>
      <vt:lpstr>Kunnskap – holdning – vilje?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Faglanarbeidet starter nå</dc:title>
  <dc:creator>Lisbeth Kvam</dc:creator>
  <cp:lastModifiedBy>Patrick Stefan Kermit</cp:lastModifiedBy>
  <cp:revision>133</cp:revision>
  <cp:lastPrinted>2020-03-02T06:12:29Z</cp:lastPrinted>
  <dcterms:created xsi:type="dcterms:W3CDTF">2018-09-04T14:08:26Z</dcterms:created>
  <dcterms:modified xsi:type="dcterms:W3CDTF">2021-12-02T17:52:53Z</dcterms:modified>
</cp:coreProperties>
</file>