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37"/>
  </p:notesMasterIdLst>
  <p:sldIdLst>
    <p:sldId id="256" r:id="rId5"/>
    <p:sldId id="1767" r:id="rId6"/>
    <p:sldId id="1768" r:id="rId7"/>
    <p:sldId id="1789" r:id="rId8"/>
    <p:sldId id="680" r:id="rId9"/>
    <p:sldId id="1785" r:id="rId10"/>
    <p:sldId id="1783" r:id="rId11"/>
    <p:sldId id="1787" r:id="rId12"/>
    <p:sldId id="1788" r:id="rId13"/>
    <p:sldId id="1784" r:id="rId14"/>
    <p:sldId id="1771" r:id="rId15"/>
    <p:sldId id="1769" r:id="rId16"/>
    <p:sldId id="1791" r:id="rId17"/>
    <p:sldId id="305" r:id="rId18"/>
    <p:sldId id="257" r:id="rId19"/>
    <p:sldId id="259" r:id="rId20"/>
    <p:sldId id="291" r:id="rId21"/>
    <p:sldId id="292" r:id="rId22"/>
    <p:sldId id="293" r:id="rId23"/>
    <p:sldId id="294" r:id="rId24"/>
    <p:sldId id="295" r:id="rId25"/>
    <p:sldId id="296" r:id="rId26"/>
    <p:sldId id="300" r:id="rId27"/>
    <p:sldId id="303" r:id="rId28"/>
    <p:sldId id="301" r:id="rId29"/>
    <p:sldId id="302" r:id="rId30"/>
    <p:sldId id="306" r:id="rId31"/>
    <p:sldId id="308" r:id="rId32"/>
    <p:sldId id="304" r:id="rId33"/>
    <p:sldId id="1790" r:id="rId34"/>
    <p:sldId id="1747" r:id="rId35"/>
    <p:sldId id="258" r:id="rId36"/>
  </p:sldIdLst>
  <p:sldSz cx="9144000" cy="5143500" type="screen16x9"/>
  <p:notesSz cx="6797675" cy="9926638"/>
  <p:embeddedFontLst>
    <p:embeddedFont>
      <p:font typeface="Calibri" panose="020F0502020204030204" pitchFamily="34" charset="0"/>
      <p:regular r:id="rId38"/>
      <p:bold r:id="rId39"/>
      <p:italic r:id="rId40"/>
      <p:boldItalic r:id="rId41"/>
    </p:embeddedFont>
    <p:embeddedFont>
      <p:font typeface="Calibri Light" panose="020F0302020204030204" pitchFamily="34" charset="0"/>
      <p:regular r:id="rId42"/>
      <p:italic r:id="rId43"/>
    </p:embeddedFont>
    <p:embeddedFont>
      <p:font typeface="Open Sans" panose="020B0606030504020204" pitchFamily="34" charset="0"/>
      <p:regular r:id="rId44"/>
      <p:bold r:id="rId45"/>
      <p:italic r:id="rId46"/>
      <p:boldItalic r:id="rId47"/>
    </p:embeddedFont>
    <p:embeddedFont>
      <p:font typeface="Roboto" panose="02000000000000000000" pitchFamily="2" charset="0"/>
      <p:regular r:id="rId48"/>
      <p:bold r:id="rId49"/>
      <p:italic r:id="rId50"/>
      <p:boldItalic r:id="rId51"/>
    </p:embeddedFont>
  </p:embeddedFontLst>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17">
          <p15:clr>
            <a:srgbClr val="A4A3A4"/>
          </p15:clr>
        </p15:guide>
        <p15:guide id="2" orient="horz" pos="118">
          <p15:clr>
            <a:srgbClr val="A4A3A4"/>
          </p15:clr>
        </p15:guide>
        <p15:guide id="3" pos="5647">
          <p15:clr>
            <a:srgbClr val="A4A3A4"/>
          </p15:clr>
        </p15:guide>
        <p15:guide id="4" pos="114">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ri Hestflått Gabrielsen" initials="GHG" lastIdx="1" clrIdx="0">
    <p:extLst>
      <p:ext uri="{19B8F6BF-5375-455C-9EA6-DF929625EA0E}">
        <p15:presenceInfo xmlns:p15="http://schemas.microsoft.com/office/powerpoint/2012/main" userId="S::guri.gabrielsen@ldo.no::c5475979-9f03-4db0-8c4f-175b685eb6c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88A"/>
    <a:srgbClr val="EE7A7C"/>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8C9C6F-9C6A-4539-B3A9-353EC495D980}" v="4602" vWet="4605" dt="2021-12-01T11:45:33.608"/>
    <p1510:client id="{5301FD08-4F37-4B51-A8DD-EFF9A9F87C54}" v="482" dt="2021-12-02T14:09:12.340"/>
    <p1510:client id="{CF6B3EB1-85FD-4FCC-811A-17F2049B397F}" v="16" dt="2021-12-02T11:48:13.088"/>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9011" autoAdjust="0"/>
  </p:normalViewPr>
  <p:slideViewPr>
    <p:cSldViewPr snapToGrid="0">
      <p:cViewPr varScale="1">
        <p:scale>
          <a:sx n="84" d="100"/>
          <a:sy n="84" d="100"/>
        </p:scale>
        <p:origin x="2316" y="78"/>
      </p:cViewPr>
      <p:guideLst>
        <p:guide orient="horz" pos="3117"/>
        <p:guide orient="horz" pos="118"/>
        <p:guide pos="5647"/>
        <p:guide pos="114"/>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2.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1.fntdata"/><Relationship Id="rId46" Type="http://schemas.openxmlformats.org/officeDocument/2006/relationships/font" Target="fonts/font9.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4.fntdata"/><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2.fntdata"/><Relationship Id="rId57"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7.fntdata"/><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font" Target="fonts/font14.fntdata"/><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1" y="0"/>
            <a:ext cx="2945659" cy="498056"/>
          </a:xfrm>
          <a:prstGeom prst="rect">
            <a:avLst/>
          </a:prstGeom>
        </p:spPr>
        <p:txBody>
          <a:bodyPr vert="horz" lIns="91294" tIns="45647" rIns="91294" bIns="45647" rtlCol="0"/>
          <a:lstStyle>
            <a:lvl1pPr algn="l">
              <a:defRPr sz="1200"/>
            </a:lvl1pPr>
          </a:lstStyle>
          <a:p>
            <a:endParaRPr lang="nb-NO"/>
          </a:p>
        </p:txBody>
      </p:sp>
      <p:sp>
        <p:nvSpPr>
          <p:cNvPr id="3" name="Plassholder for dato 2"/>
          <p:cNvSpPr>
            <a:spLocks noGrp="1"/>
          </p:cNvSpPr>
          <p:nvPr>
            <p:ph type="dt" idx="1"/>
          </p:nvPr>
        </p:nvSpPr>
        <p:spPr>
          <a:xfrm>
            <a:off x="3850443" y="0"/>
            <a:ext cx="2945659" cy="498056"/>
          </a:xfrm>
          <a:prstGeom prst="rect">
            <a:avLst/>
          </a:prstGeom>
        </p:spPr>
        <p:txBody>
          <a:bodyPr vert="horz" lIns="91294" tIns="45647" rIns="91294" bIns="45647" rtlCol="0"/>
          <a:lstStyle>
            <a:lvl1pPr algn="r">
              <a:defRPr sz="1200"/>
            </a:lvl1pPr>
          </a:lstStyle>
          <a:p>
            <a:fld id="{F14F54B7-DD81-46EF-A0EF-D86428A0B3BB}" type="datetimeFigureOut">
              <a:rPr lang="nb-NO" smtClean="0"/>
              <a:t>02.12.2021</a:t>
            </a:fld>
            <a:endParaRPr lang="nb-NO"/>
          </a:p>
        </p:txBody>
      </p:sp>
      <p:sp>
        <p:nvSpPr>
          <p:cNvPr id="4" name="Plassholder for lysbilde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1294" tIns="45647" rIns="91294" bIns="45647" rtlCol="0" anchor="ctr"/>
          <a:lstStyle/>
          <a:p>
            <a:endParaRPr lang="nb-NO"/>
          </a:p>
        </p:txBody>
      </p:sp>
      <p:sp>
        <p:nvSpPr>
          <p:cNvPr id="5" name="Plassholder for notater 4"/>
          <p:cNvSpPr>
            <a:spLocks noGrp="1"/>
          </p:cNvSpPr>
          <p:nvPr>
            <p:ph type="body" sz="quarter" idx="3"/>
          </p:nvPr>
        </p:nvSpPr>
        <p:spPr>
          <a:xfrm>
            <a:off x="679768" y="4777195"/>
            <a:ext cx="5438140" cy="3908613"/>
          </a:xfrm>
          <a:prstGeom prst="rect">
            <a:avLst/>
          </a:prstGeom>
        </p:spPr>
        <p:txBody>
          <a:bodyPr vert="horz" lIns="91294" tIns="45647" rIns="91294" bIns="45647"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1" y="9428585"/>
            <a:ext cx="2945659" cy="498055"/>
          </a:xfrm>
          <a:prstGeom prst="rect">
            <a:avLst/>
          </a:prstGeom>
        </p:spPr>
        <p:txBody>
          <a:bodyPr vert="horz" lIns="91294" tIns="45647" rIns="91294" bIns="45647"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0443" y="9428585"/>
            <a:ext cx="2945659" cy="498055"/>
          </a:xfrm>
          <a:prstGeom prst="rect">
            <a:avLst/>
          </a:prstGeom>
        </p:spPr>
        <p:txBody>
          <a:bodyPr vert="horz" lIns="91294" tIns="45647" rIns="91294" bIns="45647" rtlCol="0" anchor="b"/>
          <a:lstStyle>
            <a:lvl1pPr algn="r">
              <a:defRPr sz="1200"/>
            </a:lvl1pPr>
          </a:lstStyle>
          <a:p>
            <a:fld id="{E5DFCCD4-3ADB-438B-ABEE-EE17CEF41FBE}" type="slidenum">
              <a:rPr lang="nb-NO" smtClean="0"/>
              <a:t>‹#›</a:t>
            </a:fld>
            <a:endParaRPr lang="nb-NO"/>
          </a:p>
        </p:txBody>
      </p:sp>
    </p:spTree>
    <p:extLst>
      <p:ext uri="{BB962C8B-B14F-4D97-AF65-F5344CB8AC3E}">
        <p14:creationId xmlns:p14="http://schemas.microsoft.com/office/powerpoint/2010/main" val="1273469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dirty="0">
                <a:effectLst/>
                <a:latin typeface="Calibri" panose="020F0502020204030204" pitchFamily="34" charset="0"/>
                <a:ea typeface="Calibri" panose="020F0502020204030204" pitchFamily="34" charset="0"/>
                <a:cs typeface="Times New Roman" panose="02020603050405020304" pitchFamily="18" charset="0"/>
              </a:rPr>
              <a:t>Vårt tema: Har vi lovgivningen som skal til og følger vi loven -  og hvilken rolle spiller CRPD i dette ?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dirty="0">
                <a:effectLst/>
                <a:latin typeface="Calibri" panose="020F0502020204030204" pitchFamily="34" charset="0"/>
                <a:ea typeface="Calibri" panose="020F0502020204030204" pitchFamily="34" charset="0"/>
                <a:cs typeface="Times New Roman" panose="02020603050405020304" pitchFamily="18" charset="0"/>
              </a:rPr>
              <a:t>Vi starter med det siste: Betydningen av FNs konvensjon om rettighetene til mennesker med nedsatt funksjonsevne -  CRPD  - for utviklingshemmedes rettssikkerhet.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dirty="0">
                <a:effectLst/>
                <a:latin typeface="Calibri" panose="020F0502020204030204" pitchFamily="34" charset="0"/>
                <a:ea typeface="Calibri" panose="020F0502020204030204" pitchFamily="34" charset="0"/>
                <a:cs typeface="Times New Roman" panose="02020603050405020304" pitchFamily="18" charset="0"/>
              </a:rPr>
              <a:t>Vi starter her fordi når vi skal vurdere om vi har den lovgivningen som skal til for å sikre rettsikkerheten til utviklingshemmede–er CRPD en forpliktene norm som vi må vurdere norsk lov og praksis opp mot. Norsk lov må være i samsvar med CRPD og utformes slik at er egnet til å sikre at praksis blir i tråd med CRPD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dirty="0">
                <a:effectLst/>
                <a:latin typeface="Calibri" panose="020F0502020204030204" pitchFamily="34" charset="0"/>
                <a:ea typeface="Calibri" panose="020F0502020204030204" pitchFamily="34" charset="0"/>
                <a:cs typeface="Times New Roman" panose="02020603050405020304" pitchFamily="18" charset="0"/>
              </a:rPr>
              <a:t>Betydning for rettsikkerhet i vid forstand: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dirty="0">
                <a:effectLst/>
                <a:latin typeface="Calibri" panose="020F0502020204030204" pitchFamily="34" charset="0"/>
                <a:ea typeface="Calibri" panose="020F0502020204030204" pitchFamily="34" charset="0"/>
                <a:cs typeface="Times New Roman" panose="02020603050405020304" pitchFamily="18" charset="0"/>
              </a:rPr>
              <a:t>For det første: CRPD gir grenser for hva myndighetene kan foreta seg overfor utviklingshemmede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dirty="0">
                <a:effectLst/>
                <a:latin typeface="Calibri" panose="020F0502020204030204" pitchFamily="34" charset="0"/>
                <a:ea typeface="Calibri" panose="020F0502020204030204" pitchFamily="34" charset="0"/>
                <a:cs typeface="Times New Roman" panose="02020603050405020304" pitchFamily="18" charset="0"/>
              </a:rPr>
              <a:t>For det andre : Forplikter staten til omfattende tilrettelegging som skal  sikre funksjonshemmede  tilgang til de universelle menneskerettighetene på lik linje med andre.</a:t>
            </a:r>
          </a:p>
          <a:p>
            <a:pPr>
              <a:lnSpc>
                <a:spcPct val="107000"/>
              </a:lnSpc>
              <a:spcAft>
                <a:spcPts val="800"/>
              </a:spcAft>
            </a:pPr>
            <a:endParaRPr lang="nb-NO" sz="1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200" b="1" dirty="0">
                <a:effectLst/>
                <a:latin typeface="Calibri" panose="020F0502020204030204" pitchFamily="34" charset="0"/>
                <a:ea typeface="Calibri" panose="020F0502020204030204" pitchFamily="34" charset="0"/>
                <a:cs typeface="Times New Roman" panose="02020603050405020304" pitchFamily="18" charset="0"/>
              </a:rPr>
              <a:t>Særlig vesentlig å forstå betydning av: </a:t>
            </a:r>
          </a:p>
          <a:p>
            <a:pPr>
              <a:lnSpc>
                <a:spcPct val="107000"/>
              </a:lnSpc>
              <a:spcAft>
                <a:spcPts val="800"/>
              </a:spcAft>
            </a:pPr>
            <a:r>
              <a:rPr lang="nb-NO" sz="1200" dirty="0">
                <a:effectLst/>
                <a:latin typeface="Calibri" panose="020F0502020204030204" pitchFamily="34" charset="0"/>
                <a:ea typeface="Calibri" panose="020F0502020204030204" pitchFamily="34" charset="0"/>
                <a:cs typeface="Times New Roman" panose="02020603050405020304" pitchFamily="18" charset="0"/>
              </a:rPr>
              <a:t>CRPD art 3 </a:t>
            </a:r>
            <a:r>
              <a:rPr lang="nb-NO" sz="1200" b="1" dirty="0">
                <a:effectLst/>
                <a:latin typeface="Calibri" panose="020F0502020204030204" pitchFamily="34" charset="0"/>
                <a:ea typeface="Calibri" panose="020F0502020204030204" pitchFamily="34" charset="0"/>
                <a:cs typeface="Times New Roman" panose="02020603050405020304" pitchFamily="18" charset="0"/>
              </a:rPr>
              <a:t>generelle prinsipp om selvbestemmelse</a:t>
            </a:r>
            <a:r>
              <a:rPr lang="nb-NO" sz="1200" dirty="0">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dirty="0">
                <a:latin typeface="Calibri" panose="020F0502020204030204" pitchFamily="34" charset="0"/>
                <a:ea typeface="Calibri" panose="020F0502020204030204" pitchFamily="34" charset="0"/>
                <a:cs typeface="Times New Roman" panose="02020603050405020304" pitchFamily="18" charset="0"/>
              </a:rPr>
              <a:t>Spesialrapportør «Quinn» har formulert det slik CRPD krever  «</a:t>
            </a:r>
            <a:r>
              <a:rPr lang="nb-NO" sz="1200" b="1" dirty="0" err="1">
                <a:latin typeface="Calibri" panose="020F0502020204030204" pitchFamily="34" charset="0"/>
                <a:ea typeface="Calibri" panose="020F0502020204030204" pitchFamily="34" charset="0"/>
                <a:cs typeface="Times New Roman" panose="02020603050405020304" pitchFamily="18" charset="0"/>
              </a:rPr>
              <a:t>Radical</a:t>
            </a:r>
            <a:r>
              <a:rPr lang="nb-NO" sz="1200" b="1" dirty="0">
                <a:latin typeface="Calibri" panose="020F0502020204030204" pitchFamily="34" charset="0"/>
                <a:ea typeface="Calibri" panose="020F0502020204030204" pitchFamily="34" charset="0"/>
                <a:cs typeface="Times New Roman" panose="02020603050405020304" pitchFamily="18" charset="0"/>
              </a:rPr>
              <a:t> </a:t>
            </a:r>
            <a:r>
              <a:rPr lang="nb-NO" sz="1200" b="1" dirty="0" err="1">
                <a:latin typeface="Calibri" panose="020F0502020204030204" pitchFamily="34" charset="0"/>
                <a:ea typeface="Calibri" panose="020F0502020204030204" pitchFamily="34" charset="0"/>
                <a:cs typeface="Times New Roman" panose="02020603050405020304" pitchFamily="18" charset="0"/>
              </a:rPr>
              <a:t>rebalancing</a:t>
            </a:r>
            <a:r>
              <a:rPr lang="nb-NO" sz="1200" b="1" dirty="0">
                <a:latin typeface="Calibri" panose="020F0502020204030204" pitchFamily="34" charset="0"/>
                <a:ea typeface="Calibri" panose="020F0502020204030204" pitchFamily="34" charset="0"/>
                <a:cs typeface="Times New Roman" panose="02020603050405020304" pitchFamily="18" charset="0"/>
              </a:rPr>
              <a:t> </a:t>
            </a:r>
            <a:r>
              <a:rPr lang="nb-NO" sz="1200" b="1" dirty="0" err="1">
                <a:latin typeface="Calibri" panose="020F0502020204030204" pitchFamily="34" charset="0"/>
                <a:ea typeface="Calibri" panose="020F0502020204030204" pitchFamily="34" charset="0"/>
                <a:cs typeface="Times New Roman" panose="02020603050405020304" pitchFamily="18" charset="0"/>
              </a:rPr>
              <a:t>of</a:t>
            </a:r>
            <a:r>
              <a:rPr lang="nb-NO" sz="1200" b="1" dirty="0">
                <a:latin typeface="Calibri" panose="020F0502020204030204" pitchFamily="34" charset="0"/>
                <a:ea typeface="Calibri" panose="020F0502020204030204" pitchFamily="34" charset="0"/>
                <a:cs typeface="Times New Roman" panose="02020603050405020304" pitchFamily="18" charset="0"/>
              </a:rPr>
              <a:t> </a:t>
            </a:r>
            <a:r>
              <a:rPr lang="nb-NO" sz="1200" b="1" dirty="0" err="1">
                <a:latin typeface="Calibri" panose="020F0502020204030204" pitchFamily="34" charset="0"/>
                <a:ea typeface="Calibri" panose="020F0502020204030204" pitchFamily="34" charset="0"/>
                <a:cs typeface="Times New Roman" panose="02020603050405020304" pitchFamily="18" charset="0"/>
              </a:rPr>
              <a:t>protection</a:t>
            </a:r>
            <a:r>
              <a:rPr lang="nb-NO" sz="1200" b="1" dirty="0">
                <a:latin typeface="Calibri" panose="020F0502020204030204" pitchFamily="34" charset="0"/>
                <a:ea typeface="Calibri" panose="020F0502020204030204" pitchFamily="34" charset="0"/>
                <a:cs typeface="Times New Roman" panose="02020603050405020304" pitchFamily="18" charset="0"/>
              </a:rPr>
              <a:t> </a:t>
            </a:r>
            <a:r>
              <a:rPr lang="nb-NO" sz="1200" b="1" dirty="0" err="1">
                <a:latin typeface="Calibri" panose="020F0502020204030204" pitchFamily="34" charset="0"/>
                <a:ea typeface="Calibri" panose="020F0502020204030204" pitchFamily="34" charset="0"/>
                <a:cs typeface="Times New Roman" panose="02020603050405020304" pitchFamily="18" charset="0"/>
              </a:rPr>
              <a:t>vs</a:t>
            </a:r>
            <a:r>
              <a:rPr lang="nb-NO" sz="1200" b="1" dirty="0">
                <a:latin typeface="Calibri" panose="020F0502020204030204" pitchFamily="34" charset="0"/>
                <a:ea typeface="Calibri" panose="020F0502020204030204" pitchFamily="34" charset="0"/>
                <a:cs typeface="Times New Roman" panose="02020603050405020304" pitchFamily="18" charset="0"/>
              </a:rPr>
              <a:t> </a:t>
            </a:r>
            <a:r>
              <a:rPr lang="nb-NO" sz="1200" b="1" dirty="0" err="1">
                <a:latin typeface="Calibri" panose="020F0502020204030204" pitchFamily="34" charset="0"/>
                <a:ea typeface="Calibri" panose="020F0502020204030204" pitchFamily="34" charset="0"/>
                <a:cs typeface="Times New Roman" panose="02020603050405020304" pitchFamily="18" charset="0"/>
              </a:rPr>
              <a:t>autonomy</a:t>
            </a:r>
            <a:r>
              <a:rPr lang="nb-NO" sz="1200" b="1" dirty="0">
                <a:latin typeface="Calibri" panose="020F0502020204030204" pitchFamily="34" charset="0"/>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dirty="0">
                <a:latin typeface="Calibri" panose="020F0502020204030204" pitchFamily="34" charset="0"/>
                <a:ea typeface="Calibri" panose="020F0502020204030204" pitchFamily="34" charset="0"/>
                <a:cs typeface="Times New Roman" panose="02020603050405020304" pitchFamily="18" charset="0"/>
              </a:rPr>
              <a:t>Dette tilsier altså at CRPD er svært relevant når det gjelder rettssikkerhet for utviklingshemmede. Vesentlig å arbeide med  å tolke og anvende CRPD slik at den blir konkret relevant og nyttig.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dirty="0">
                <a:latin typeface="Calibri" panose="020F0502020204030204" pitchFamily="34" charset="0"/>
                <a:ea typeface="Calibri" panose="020F0502020204030204" pitchFamily="34" charset="0"/>
                <a:cs typeface="Times New Roman" panose="02020603050405020304" pitchFamily="18" charset="0"/>
              </a:rPr>
              <a:t>Jeg vil derfor her fokusere på noen få viktige artikler som jeg mener det er  rimelig klart tilsier at det er behov for endringer i lov og praksis for å styrke utviklingshemmedes rettigheter.</a:t>
            </a:r>
          </a:p>
        </p:txBody>
      </p:sp>
      <p:sp>
        <p:nvSpPr>
          <p:cNvPr id="4" name="Plassholder for lysbildenummer 3"/>
          <p:cNvSpPr>
            <a:spLocks noGrp="1"/>
          </p:cNvSpPr>
          <p:nvPr>
            <p:ph type="sldNum" sz="quarter" idx="5"/>
          </p:nvPr>
        </p:nvSpPr>
        <p:spPr/>
        <p:txBody>
          <a:bodyPr/>
          <a:lstStyle/>
          <a:p>
            <a:fld id="{E5DFCCD4-3ADB-438B-ABEE-EE17CEF41FBE}" type="slidenum">
              <a:rPr lang="nb-NO" smtClean="0"/>
              <a:t>1</a:t>
            </a:fld>
            <a:endParaRPr lang="nb-NO"/>
          </a:p>
        </p:txBody>
      </p:sp>
    </p:spTree>
    <p:extLst>
      <p:ext uri="{BB962C8B-B14F-4D97-AF65-F5344CB8AC3E}">
        <p14:creationId xmlns:p14="http://schemas.microsoft.com/office/powerpoint/2010/main" val="26156085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90000"/>
              </a:lnSpc>
            </a:pPr>
            <a:r>
              <a:rPr lang="nb-NO" sz="1200" dirty="0"/>
              <a:t>CRPD art 12. 3 Bygger på forståelse av at alle mennesker i større eller mindre grad er avhengig av andre når de fatter beslutninger. Slik sett er behov og støtte ikke unikt for personer med funksjonsnedsettelser.</a:t>
            </a:r>
          </a:p>
          <a:p>
            <a:pPr>
              <a:lnSpc>
                <a:spcPct val="90000"/>
              </a:lnSpc>
            </a:pPr>
            <a:endParaRPr lang="nb-NO" sz="1200" dirty="0"/>
          </a:p>
          <a:p>
            <a:pPr>
              <a:lnSpc>
                <a:spcPct val="90000"/>
              </a:lnSpc>
            </a:pPr>
            <a:r>
              <a:rPr lang="nb-NO" sz="1200" dirty="0"/>
              <a:t>Ikke en bestemt modell som foreskrives. </a:t>
            </a:r>
          </a:p>
          <a:p>
            <a:pPr>
              <a:lnSpc>
                <a:spcPct val="90000"/>
              </a:lnSpc>
            </a:pPr>
            <a:endParaRPr lang="nb-NO" sz="1200" dirty="0"/>
          </a:p>
          <a:p>
            <a:pPr>
              <a:lnSpc>
                <a:spcPct val="90000"/>
              </a:lnSpc>
            </a:pPr>
            <a:r>
              <a:rPr lang="nb-NO" sz="1200" dirty="0"/>
              <a:t>Staten har handlingsrom til å utforme tilgang til støtte for funksjonshemmede ut fra hva som anses hensiktsmessig så lenge det sikres tilgang til støtte som ivaretar prinsippene om selvbestemmelse og ikke diskriminering . </a:t>
            </a:r>
          </a:p>
          <a:p>
            <a:pPr marL="0" marR="0" lvl="0" indent="0" algn="l" defTabSz="914400" rtl="0" eaLnBrk="1" fontAlgn="auto" latinLnBrk="0" hangingPunct="1">
              <a:lnSpc>
                <a:spcPct val="90000"/>
              </a:lnSpc>
              <a:spcBef>
                <a:spcPts val="0"/>
              </a:spcBef>
              <a:spcAft>
                <a:spcPts val="0"/>
              </a:spcAft>
              <a:buClrTx/>
              <a:buSzTx/>
              <a:buFontTx/>
              <a:buNone/>
              <a:tabLst/>
              <a:defRPr/>
            </a:pPr>
            <a:endParaRPr lang="nb-NO" sz="1200" dirty="0"/>
          </a:p>
          <a:p>
            <a:pPr marL="0" marR="0" lvl="0" indent="0" algn="l" defTabSz="914400" rtl="0" eaLnBrk="1" fontAlgn="auto" latinLnBrk="0" hangingPunct="1">
              <a:lnSpc>
                <a:spcPct val="90000"/>
              </a:lnSpc>
              <a:spcBef>
                <a:spcPts val="0"/>
              </a:spcBef>
              <a:spcAft>
                <a:spcPts val="0"/>
              </a:spcAft>
              <a:buClrTx/>
              <a:buSzTx/>
              <a:buFontTx/>
              <a:buNone/>
              <a:tabLst/>
              <a:defRPr/>
            </a:pPr>
            <a:r>
              <a:rPr lang="nb-NO" sz="1200" dirty="0"/>
              <a:t>GC 1 2014. fremtidsfullmakt</a:t>
            </a:r>
          </a:p>
          <a:p>
            <a:pPr marL="0" marR="0" lvl="0" indent="0" algn="l" defTabSz="914400" rtl="0" eaLnBrk="1" fontAlgn="auto" latinLnBrk="0" hangingPunct="1">
              <a:lnSpc>
                <a:spcPct val="90000"/>
              </a:lnSpc>
              <a:spcBef>
                <a:spcPts val="0"/>
              </a:spcBef>
              <a:spcAft>
                <a:spcPts val="0"/>
              </a:spcAft>
              <a:buClrTx/>
              <a:buSzTx/>
              <a:buFontTx/>
              <a:buNone/>
              <a:tabLst/>
              <a:defRPr/>
            </a:pPr>
            <a:r>
              <a:rPr lang="nb-NO" sz="1200" dirty="0"/>
              <a:t>Eks.  fremtidsfullmakt: tvangslovutvalgets forslag om å innføre  reservasjonsrett mot </a:t>
            </a:r>
            <a:r>
              <a:rPr lang="nb-NO" sz="1200" dirty="0" err="1"/>
              <a:t>tvangsbehandling</a:t>
            </a:r>
            <a:r>
              <a:rPr lang="nb-NO" sz="1200" dirty="0"/>
              <a:t> med antipsykotika ? </a:t>
            </a:r>
          </a:p>
          <a:p>
            <a:pPr marL="0" marR="0" lvl="0" indent="0" algn="l" defTabSz="914400" rtl="0" eaLnBrk="1" fontAlgn="auto" latinLnBrk="0" hangingPunct="1">
              <a:lnSpc>
                <a:spcPct val="90000"/>
              </a:lnSpc>
              <a:spcBef>
                <a:spcPts val="0"/>
              </a:spcBef>
              <a:spcAft>
                <a:spcPts val="0"/>
              </a:spcAft>
              <a:buClrTx/>
              <a:buSzTx/>
              <a:buFontTx/>
              <a:buNone/>
              <a:tabLst/>
              <a:defRPr/>
            </a:pPr>
            <a:endParaRPr lang="nb-NO" sz="1200" dirty="0"/>
          </a:p>
          <a:p>
            <a:pPr marL="0" marR="0" lvl="0" indent="0" algn="l" defTabSz="914400" rtl="0" eaLnBrk="1" fontAlgn="auto" latinLnBrk="0" hangingPunct="1">
              <a:lnSpc>
                <a:spcPct val="90000"/>
              </a:lnSpc>
              <a:spcBef>
                <a:spcPts val="0"/>
              </a:spcBef>
              <a:spcAft>
                <a:spcPts val="0"/>
              </a:spcAft>
              <a:buClrTx/>
              <a:buSzTx/>
              <a:buFontTx/>
              <a:buNone/>
              <a:tabLst/>
              <a:defRPr/>
            </a:pPr>
            <a:r>
              <a:rPr lang="nb-NO" sz="1200" dirty="0"/>
              <a:t>En form for beslutningsstøtte ved at tilrettelegger for at personens vilje og preferanse får gjennomslag. </a:t>
            </a:r>
          </a:p>
          <a:p>
            <a:pPr>
              <a:lnSpc>
                <a:spcPct val="90000"/>
              </a:lnSpc>
            </a:pPr>
            <a:endParaRPr lang="nb-NO" sz="1200" dirty="0"/>
          </a:p>
        </p:txBody>
      </p:sp>
      <p:sp>
        <p:nvSpPr>
          <p:cNvPr id="4" name="Plassholder for lysbildenummer 3"/>
          <p:cNvSpPr>
            <a:spLocks noGrp="1"/>
          </p:cNvSpPr>
          <p:nvPr>
            <p:ph type="sldNum" sz="quarter" idx="5"/>
          </p:nvPr>
        </p:nvSpPr>
        <p:spPr/>
        <p:txBody>
          <a:bodyPr/>
          <a:lstStyle/>
          <a:p>
            <a:fld id="{E0B0C995-E4DC-4501-A2DC-6ED17220F8D9}" type="slidenum">
              <a:rPr lang="nb-NO" smtClean="0"/>
              <a:t>10</a:t>
            </a:fld>
            <a:endParaRPr lang="nb-NO"/>
          </a:p>
        </p:txBody>
      </p:sp>
    </p:spTree>
    <p:extLst>
      <p:ext uri="{BB962C8B-B14F-4D97-AF65-F5344CB8AC3E}">
        <p14:creationId xmlns:p14="http://schemas.microsoft.com/office/powerpoint/2010/main" val="30338633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Formålsbestemmelse sier at helse- og omsorgstjenesteloven skal tolkes i samsvar med menneskerettighetene. </a:t>
            </a:r>
          </a:p>
          <a:p>
            <a:r>
              <a:rPr lang="nb-NO" dirty="0"/>
              <a:t>Føler også av presumsjonsprinsipp. </a:t>
            </a:r>
          </a:p>
          <a:p>
            <a:endParaRPr lang="nb-NO" dirty="0"/>
          </a:p>
          <a:p>
            <a:r>
              <a:rPr lang="nb-NO" dirty="0"/>
              <a:t>Likevel slik at trenger endring på systemnivå - ikke alt kan løses gjennom tolkning fremhever her de vanskeligste områdene når det gjelder å sikre rett til selvbestemmelse.</a:t>
            </a:r>
          </a:p>
          <a:p>
            <a:endParaRPr lang="nb-NO" dirty="0"/>
          </a:p>
          <a:p>
            <a:r>
              <a:rPr lang="nb-NO" dirty="0"/>
              <a:t>Det er behov for et nytt system for beslutningsstøtte . Hvilke elementer som må inngå i et slikt system har ombudet skrevet om i vår rapport vist til</a:t>
            </a:r>
          </a:p>
          <a:p>
            <a:endParaRPr lang="nb-NO" dirty="0"/>
          </a:p>
          <a:p>
            <a:r>
              <a:rPr lang="nb-NO" dirty="0"/>
              <a:t>men vi skriver også at vi trenger et lovutvalg eller at justisdepartementet og helse og omsorgsdepartementet på annen måte sikrer utredning av et slikt system, med sikte å få dette på plass innenfor et 2 års løp. </a:t>
            </a:r>
          </a:p>
          <a:p>
            <a:endParaRPr lang="nb-NO" dirty="0"/>
          </a:p>
          <a:p>
            <a:r>
              <a:rPr lang="nb-NO" dirty="0"/>
              <a:t>I tillegg bør det vedtas hjemmel for prøveprosjekter så snart som mulig dette skal høre mer om fra </a:t>
            </a:r>
            <a:r>
              <a:rPr lang="nb-NO" dirty="0" err="1"/>
              <a:t>Uloba</a:t>
            </a:r>
            <a:r>
              <a:rPr lang="nb-NO" dirty="0"/>
              <a:t>, eks på en type  prøveprosjekt.  </a:t>
            </a:r>
          </a:p>
        </p:txBody>
      </p:sp>
      <p:sp>
        <p:nvSpPr>
          <p:cNvPr id="4" name="Plassholder for lysbildenummer 3"/>
          <p:cNvSpPr>
            <a:spLocks noGrp="1"/>
          </p:cNvSpPr>
          <p:nvPr>
            <p:ph type="sldNum" sz="quarter" idx="5"/>
          </p:nvPr>
        </p:nvSpPr>
        <p:spPr/>
        <p:txBody>
          <a:bodyPr/>
          <a:lstStyle/>
          <a:p>
            <a:fld id="{E5DFCCD4-3ADB-438B-ABEE-EE17CEF41FBE}" type="slidenum">
              <a:rPr lang="nb-NO" smtClean="0"/>
              <a:t>11</a:t>
            </a:fld>
            <a:endParaRPr lang="nb-NO"/>
          </a:p>
        </p:txBody>
      </p:sp>
    </p:spTree>
    <p:extLst>
      <p:ext uri="{BB962C8B-B14F-4D97-AF65-F5344CB8AC3E}">
        <p14:creationId xmlns:p14="http://schemas.microsoft.com/office/powerpoint/2010/main" val="1430543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b="0" i="0" u="none" strike="noStrike" dirty="0">
              <a:solidFill>
                <a:srgbClr val="282828"/>
              </a:solidFill>
              <a:effectLst/>
              <a:latin typeface="Arial" panose="020B0604020202020204" pitchFamily="34" charset="0"/>
            </a:endParaRPr>
          </a:p>
          <a:p>
            <a:r>
              <a:rPr lang="nb-NO" b="0" i="0" u="none" strike="noStrike" dirty="0">
                <a:solidFill>
                  <a:srgbClr val="282828"/>
                </a:solidFill>
                <a:effectLst/>
                <a:latin typeface="Arial" panose="020B0604020202020204" pitchFamily="34" charset="0"/>
              </a:rPr>
              <a:t>Art 14 : </a:t>
            </a:r>
            <a:r>
              <a:rPr lang="nb-NO" dirty="0"/>
              <a:t>funksjonsevne </a:t>
            </a:r>
            <a:r>
              <a:rPr lang="nb-NO" b="1" i="0" dirty="0"/>
              <a:t>ikke i noe tilfelle skal rettferdiggjøre frihetsberøvelse: viss tolkningsuenighet</a:t>
            </a:r>
          </a:p>
          <a:p>
            <a:endParaRPr lang="nb-NO" b="0" i="0" u="none" strike="noStrike" dirty="0">
              <a:solidFill>
                <a:srgbClr val="282828"/>
              </a:solidFill>
              <a:effectLst/>
              <a:latin typeface="Arial" panose="020B0604020202020204" pitchFamily="34" charset="0"/>
            </a:endParaRPr>
          </a:p>
          <a:p>
            <a:r>
              <a:rPr lang="nb-NO" b="0" i="0" u="none" strike="noStrike" dirty="0">
                <a:solidFill>
                  <a:srgbClr val="282828"/>
                </a:solidFill>
                <a:effectLst/>
                <a:latin typeface="Arial" panose="020B0604020202020204" pitchFamily="34" charset="0"/>
              </a:rPr>
              <a:t>Regjeringens forslag til tolkningserklæring uttrykker at norsk forståelse av CRPD er at den tillater tvungen omsorg og tvungen behandling av mennesker. Den tvang det her siktes til, er først og fremst tvang overfor personer med «alvorlig </a:t>
            </a:r>
            <a:r>
              <a:rPr lang="nb-NO" b="0" i="0" u="none" strike="noStrike" dirty="0" err="1">
                <a:solidFill>
                  <a:srgbClr val="282828"/>
                </a:solidFill>
                <a:effectLst/>
                <a:latin typeface="Arial" panose="020B0604020202020204" pitchFamily="34" charset="0"/>
              </a:rPr>
              <a:t>sinnsildelse</a:t>
            </a:r>
            <a:r>
              <a:rPr lang="nb-NO" b="0" i="0" u="none" strike="noStrike" dirty="0">
                <a:solidFill>
                  <a:srgbClr val="282828"/>
                </a:solidFill>
                <a:effectLst/>
                <a:latin typeface="Arial" panose="020B0604020202020204" pitchFamily="34" charset="0"/>
              </a:rPr>
              <a:t>»  tvang overfor PU ikke ansett som så kontroversielt ?   </a:t>
            </a:r>
          </a:p>
          <a:p>
            <a:endParaRPr lang="nb-NO" b="0" i="0" u="none" strike="noStrike" dirty="0">
              <a:solidFill>
                <a:srgbClr val="282828"/>
              </a:solidFill>
              <a:effectLst/>
              <a:latin typeface="Arial" panose="020B0604020202020204" pitchFamily="34" charset="0"/>
            </a:endParaRPr>
          </a:p>
          <a:p>
            <a:r>
              <a:rPr lang="nb-NO" dirty="0" err="1"/>
              <a:t>Ubestridt:se</a:t>
            </a:r>
            <a:r>
              <a:rPr lang="nb-NO" dirty="0"/>
              <a:t> tolkningserklæring : minste inngreps prinsipp: nødvendig </a:t>
            </a:r>
            <a:r>
              <a:rPr lang="nb-NO" b="1" dirty="0"/>
              <a:t>siste utvei.</a:t>
            </a:r>
          </a:p>
          <a:p>
            <a:endParaRPr lang="nb-NO" b="1" dirty="0"/>
          </a:p>
          <a:p>
            <a:r>
              <a:rPr lang="nb-NO" b="1" dirty="0"/>
              <a:t>Rettsikkerhetsgarantier: </a:t>
            </a:r>
            <a:r>
              <a:rPr lang="nb-NO" b="1" dirty="0" err="1"/>
              <a:t>inkl</a:t>
            </a:r>
            <a:r>
              <a:rPr lang="nb-NO" b="1" dirty="0"/>
              <a:t> </a:t>
            </a:r>
            <a:r>
              <a:rPr lang="nb-NO" dirty="0"/>
              <a:t>krav til forholdsmessighet </a:t>
            </a:r>
          </a:p>
        </p:txBody>
      </p:sp>
      <p:sp>
        <p:nvSpPr>
          <p:cNvPr id="4" name="Plassholder for lysbildenummer 3"/>
          <p:cNvSpPr>
            <a:spLocks noGrp="1"/>
          </p:cNvSpPr>
          <p:nvPr>
            <p:ph type="sldNum" sz="quarter" idx="5"/>
          </p:nvPr>
        </p:nvSpPr>
        <p:spPr/>
        <p:txBody>
          <a:bodyPr/>
          <a:lstStyle/>
          <a:p>
            <a:fld id="{E5DFCCD4-3ADB-438B-ABEE-EE17CEF41FBE}" type="slidenum">
              <a:rPr lang="nb-NO" smtClean="0"/>
              <a:t>12</a:t>
            </a:fld>
            <a:endParaRPr lang="nb-NO"/>
          </a:p>
        </p:txBody>
      </p:sp>
    </p:spTree>
    <p:extLst>
      <p:ext uri="{BB962C8B-B14F-4D97-AF65-F5344CB8AC3E}">
        <p14:creationId xmlns:p14="http://schemas.microsoft.com/office/powerpoint/2010/main" val="29271453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Høyesterett har slått fast at en konvensjonsfortolkning </a:t>
            </a:r>
            <a:r>
              <a:rPr lang="nb-NO" b="1" dirty="0"/>
              <a:t>i Generelle kommentarer </a:t>
            </a:r>
            <a:r>
              <a:rPr lang="nb-NO" dirty="0"/>
              <a:t>foretatt av </a:t>
            </a:r>
            <a:r>
              <a:rPr lang="nb-NO" dirty="0" err="1"/>
              <a:t>fns</a:t>
            </a:r>
            <a:r>
              <a:rPr lang="nb-NO" dirty="0"/>
              <a:t> menneskerettskomité må ha betydelig vekt som rettskilde. Det samme er lagt til grunn i HR 2016-2016 2591 med sikte på CRPD: </a:t>
            </a:r>
          </a:p>
          <a:p>
            <a:endParaRPr lang="nb-NO" dirty="0"/>
          </a:p>
          <a:p>
            <a:endParaRPr lang="nb-NO" dirty="0"/>
          </a:p>
          <a:p>
            <a:r>
              <a:rPr lang="nb-NO" dirty="0"/>
              <a:t>Men man må vurdere komiteens uttalelser i lys av det øvrige rettskildebildet, komiteuttalelser som ikke lar seg forankre i konvensjonens teksten ut fra folkerettslige tolknings prinsipper, ordlyd sett i lys av kontekst og formål, kan ikke uten videre legges til grunn ved anvendelse av konvensjonen i Norsk rett .</a:t>
            </a:r>
          </a:p>
          <a:p>
            <a:r>
              <a:rPr lang="nb-NO" dirty="0"/>
              <a:t>Lar seg etter min mening forankra i konvensjonens tekst vurdert i lys av generelle prinsipper at må opphøre med tvang basert på nedsatt funksjonsevne slik som i gjeldende rett. Rom for tvang nødvendig og forholdsmessig tvang  «på lik linje med andre» «</a:t>
            </a:r>
            <a:r>
              <a:rPr lang="nb-NO" dirty="0" err="1"/>
              <a:t>delinked</a:t>
            </a:r>
            <a:r>
              <a:rPr lang="nb-NO" dirty="0"/>
              <a:t> from </a:t>
            </a:r>
            <a:r>
              <a:rPr lang="nb-NO" dirty="0" err="1"/>
              <a:t>disability</a:t>
            </a:r>
            <a:r>
              <a:rPr lang="nb-NO" dirty="0"/>
              <a:t>» FNs </a:t>
            </a:r>
            <a:r>
              <a:rPr lang="nb-NO" dirty="0" err="1"/>
              <a:t>høykommisær</a:t>
            </a:r>
            <a:r>
              <a:rPr lang="nb-NO" dirty="0"/>
              <a:t> 2009. </a:t>
            </a:r>
          </a:p>
          <a:p>
            <a:r>
              <a:rPr lang="nb-NO" dirty="0"/>
              <a:t>Usikkert hva som vil skje med tvangslovutvalgtes forslag.</a:t>
            </a:r>
          </a:p>
          <a:p>
            <a:r>
              <a:rPr lang="nb-NO" dirty="0"/>
              <a:t>Signal fra </a:t>
            </a:r>
            <a:r>
              <a:rPr lang="nb-NO" dirty="0" err="1"/>
              <a:t>hod</a:t>
            </a:r>
            <a:r>
              <a:rPr lang="nb-NO" dirty="0"/>
              <a:t> vil ta tid. Derimot er det mer bevegelse når det gjelder system for beslutningsstøtte i justisdepartementet her bygger man – etter det vi vet -  på CRPD.</a:t>
            </a:r>
          </a:p>
        </p:txBody>
      </p:sp>
      <p:sp>
        <p:nvSpPr>
          <p:cNvPr id="4" name="Plassholder for lysbildenummer 3"/>
          <p:cNvSpPr>
            <a:spLocks noGrp="1"/>
          </p:cNvSpPr>
          <p:nvPr>
            <p:ph type="sldNum" sz="quarter" idx="5"/>
          </p:nvPr>
        </p:nvSpPr>
        <p:spPr/>
        <p:txBody>
          <a:bodyPr/>
          <a:lstStyle/>
          <a:p>
            <a:fld id="{E5DFCCD4-3ADB-438B-ABEE-EE17CEF41FBE}" type="slidenum">
              <a:rPr lang="nb-NO" smtClean="0"/>
              <a:t>13</a:t>
            </a:fld>
            <a:endParaRPr lang="nb-NO"/>
          </a:p>
        </p:txBody>
      </p:sp>
    </p:spTree>
    <p:extLst>
      <p:ext uri="{BB962C8B-B14F-4D97-AF65-F5344CB8AC3E}">
        <p14:creationId xmlns:p14="http://schemas.microsoft.com/office/powerpoint/2010/main" val="37463057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dirty="0"/>
              <a:t>Jeg har fått i oppdrag å si noe om praksis er i tråd med loven. </a:t>
            </a:r>
          </a:p>
          <a:p>
            <a:endParaRPr lang="nb-NO" sz="1200" dirty="0"/>
          </a:p>
          <a:p>
            <a:r>
              <a:rPr lang="nb-NO" sz="1200" dirty="0"/>
              <a:t>De tingene jeg nå skal snakke om er basert på tre ulike undersøkelser som vi har gjennomført</a:t>
            </a:r>
          </a:p>
          <a:p>
            <a:pPr marL="0" indent="0">
              <a:buNone/>
            </a:pPr>
            <a:endParaRPr lang="nb-NO" sz="1200" dirty="0"/>
          </a:p>
          <a:p>
            <a:pPr marL="0" indent="0">
              <a:buNone/>
            </a:pPr>
            <a:r>
              <a:rPr lang="nb-NO" sz="1200" dirty="0"/>
              <a:t>Gjennomgang av tvangsvedtak etter kapittel 9 fra ett statsforvalterembete - </a:t>
            </a:r>
            <a:r>
              <a:rPr lang="nb-NO" sz="1200" kern="1200" dirty="0">
                <a:solidFill>
                  <a:schemeClr val="tx1"/>
                </a:solidFill>
                <a:effectLst/>
                <a:latin typeface="+mn-lt"/>
                <a:ea typeface="+mn-ea"/>
                <a:cs typeface="+mn-cs"/>
              </a:rPr>
              <a:t>Problemstillingen for undersøkelsen var om personer med utviklingshemming får ivaretatt sin prosessuelle rettssikkerhet i saker som gjelder tvang</a:t>
            </a:r>
          </a:p>
          <a:p>
            <a:pPr marL="0" indent="0">
              <a:buNone/>
            </a:pPr>
            <a:endParaRPr lang="nb-NO" sz="1200" kern="1200" baseline="0" dirty="0">
              <a:solidFill>
                <a:schemeClr val="tx1"/>
              </a:solidFill>
              <a:effectLst/>
              <a:latin typeface="+mn-lt"/>
              <a:ea typeface="+mn-ea"/>
              <a:cs typeface="+mn-cs"/>
            </a:endParaRPr>
          </a:p>
          <a:p>
            <a:pPr marL="0" indent="0">
              <a:buNone/>
            </a:pPr>
            <a:r>
              <a:rPr lang="nb-NO" sz="1200" baseline="0" dirty="0"/>
              <a:t>Dette er ett av de første tilsynene vi har gjort på denne måten. Melodisk har vi en litt spesiell tilnærming. Vårt mandat er å føre tilsyn med om norsk forvaltningspraksis er i tråd med menneskerettighetene. Utgangspunktet vårt var at b</a:t>
            </a:r>
            <a:r>
              <a:rPr lang="nb-NO" sz="1200" kern="1200" dirty="0">
                <a:solidFill>
                  <a:schemeClr val="tx1"/>
                </a:solidFill>
                <a:effectLst/>
                <a:latin typeface="+mn-lt"/>
                <a:ea typeface="+mn-ea"/>
                <a:cs typeface="+mn-cs"/>
              </a:rPr>
              <a:t>ruk av tvang berører flere grunnleggende rettigheter etter CRPD</a:t>
            </a:r>
            <a:r>
              <a:rPr lang="nb-NO" sz="1200" kern="1200" baseline="0" dirty="0">
                <a:solidFill>
                  <a:schemeClr val="tx1"/>
                </a:solidFill>
                <a:effectLst/>
                <a:latin typeface="+mn-lt"/>
                <a:ea typeface="+mn-ea"/>
                <a:cs typeface="+mn-cs"/>
              </a:rPr>
              <a:t>, og at vi ønsket å undersøke</a:t>
            </a:r>
            <a:r>
              <a:rPr lang="nb-NO" sz="1200" kern="1200" dirty="0">
                <a:solidFill>
                  <a:schemeClr val="tx1"/>
                </a:solidFill>
                <a:effectLst/>
                <a:latin typeface="+mn-lt"/>
                <a:ea typeface="+mn-ea"/>
                <a:cs typeface="+mn-cs"/>
              </a:rPr>
              <a:t> om forvaltningspraksis er i samsvar med konvensjonens prinsipper om selvbestemmelse.</a:t>
            </a:r>
            <a:endParaRPr lang="nb-NO" sz="1200" baseline="0" dirty="0"/>
          </a:p>
          <a:p>
            <a:pPr marL="0" indent="0">
              <a:buNone/>
            </a:pPr>
            <a:endParaRPr lang="nb-NO"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Denne  undersøkelsen gav oss et bilde av hvilke rettsikkerhetsutfordringer utviklingshemmede med tvangsvedtak står overfor, men gav et noe begrenset bilde. Vi har derfor fulgt opp med to nye undersøkelser. </a:t>
            </a:r>
          </a:p>
          <a:p>
            <a:pPr marL="0" indent="0">
              <a:buNone/>
            </a:pPr>
            <a:endParaRPr lang="nb-NO" sz="1200" dirty="0"/>
          </a:p>
          <a:p>
            <a:pPr marL="0" indent="0">
              <a:buNone/>
            </a:pPr>
            <a:r>
              <a:rPr lang="nb-NO" sz="1200" dirty="0"/>
              <a:t>1. Spørreundersøkelse om praksis til alle statsforvalterembetene der vi følger opp funn fra gjennomgangen av Hedmark sine vedtak. </a:t>
            </a:r>
          </a:p>
          <a:p>
            <a:pPr marL="0" indent="0">
              <a:buNone/>
            </a:pPr>
            <a:r>
              <a:rPr lang="nb-NO" sz="1200" dirty="0"/>
              <a:t>2. Nå er vi i gang med en undersøkelse av vedtak om tjenester til personer med utviklingshemming – der vi særskilt sett på sammenhengen mellom utformingen av tjenestene og tvangsvedtak</a:t>
            </a:r>
          </a:p>
          <a:p>
            <a:endParaRPr lang="nb-NO"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aseline="0" dirty="0"/>
              <a:t>Selve analysen av vedtakene var i hovedsak kvalitative, og har ikke tatt sikte på å si noe generelt om saksbehandlingen, men snarere peke på noen særlige utfordringer vi har sett. </a:t>
            </a:r>
            <a:r>
              <a:rPr lang="nb-NO" sz="1200" b="0" baseline="0" dirty="0"/>
              <a:t>Ved å være gå </a:t>
            </a:r>
            <a:r>
              <a:rPr lang="nb-NO" sz="1200" b="0" dirty="0"/>
              <a:t>systematiske gjennom av et så stort antall saker fra ett og samme embete, har synliggjort mønstre i saksbehandlingen som ellers ville vært vanskelig å oppdage.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baseline="0" dirty="0"/>
              <a:t>Til en viss grad har vi likevel kunnet verifisere våre funn ved å holde de opp mot funn fra andre undersøkelser, og på den måten kunnet verifisere funnene. </a:t>
            </a:r>
            <a:endParaRPr lang="nb-NO" sz="1200" b="0" dirty="0"/>
          </a:p>
          <a:p>
            <a:pPr marL="0" indent="0">
              <a:buNone/>
            </a:pPr>
            <a:endParaRPr lang="nb-NO" sz="1200" dirty="0"/>
          </a:p>
        </p:txBody>
      </p:sp>
      <p:sp>
        <p:nvSpPr>
          <p:cNvPr id="4" name="Plassholder for lysbildenummer 3"/>
          <p:cNvSpPr>
            <a:spLocks noGrp="1"/>
          </p:cNvSpPr>
          <p:nvPr>
            <p:ph type="sldNum" sz="quarter" idx="5"/>
          </p:nvPr>
        </p:nvSpPr>
        <p:spPr/>
        <p:txBody>
          <a:bodyPr/>
          <a:lstStyle/>
          <a:p>
            <a:fld id="{7D341233-3EF6-40E8-AC99-90F4FF1680A6}" type="slidenum">
              <a:rPr lang="nb-NO" smtClean="0"/>
              <a:t>14</a:t>
            </a:fld>
            <a:endParaRPr lang="nb-NO"/>
          </a:p>
        </p:txBody>
      </p:sp>
    </p:spTree>
    <p:extLst>
      <p:ext uri="{BB962C8B-B14F-4D97-AF65-F5344CB8AC3E}">
        <p14:creationId xmlns:p14="http://schemas.microsoft.com/office/powerpoint/2010/main" val="31492300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dirty="0"/>
              <a:t>Vår opprinnelige rapport fokuserer på fem områder </a:t>
            </a:r>
          </a:p>
          <a:p>
            <a:endParaRPr lang="nb-NO" sz="1200" dirty="0"/>
          </a:p>
          <a:p>
            <a:pPr marL="228600" indent="-228600">
              <a:buFont typeface="+mj-lt"/>
              <a:buAutoNum type="arabicPeriod"/>
            </a:pPr>
            <a:r>
              <a:rPr lang="nb-NO" sz="1200" dirty="0"/>
              <a:t>Medvirkning og vektlegging av personens synspunkter</a:t>
            </a:r>
          </a:p>
          <a:p>
            <a:pPr marL="228600" indent="-228600">
              <a:buFont typeface="+mj-lt"/>
              <a:buAutoNum type="arabicPeriod"/>
            </a:pPr>
            <a:r>
              <a:rPr lang="nb-NO" sz="1200" dirty="0"/>
              <a:t>Fylkesmannens overprøvingsvedtak</a:t>
            </a:r>
          </a:p>
          <a:p>
            <a:pPr marL="228600" indent="-228600">
              <a:buFont typeface="+mj-lt"/>
              <a:buAutoNum type="arabicPeriod"/>
            </a:pPr>
            <a:r>
              <a:rPr lang="nb-NO" sz="1200" dirty="0"/>
              <a:t>Underretting og informasjon om vedtak</a:t>
            </a:r>
          </a:p>
          <a:p>
            <a:pPr marL="228600" indent="-228600">
              <a:buFont typeface="+mj-lt"/>
              <a:buAutoNum type="arabicPeriod"/>
            </a:pPr>
            <a:r>
              <a:rPr lang="nb-NO" sz="1200" dirty="0"/>
              <a:t>Dispensasjoner fra kravet om utdanning</a:t>
            </a:r>
          </a:p>
          <a:p>
            <a:pPr marL="228600" indent="-228600">
              <a:buFont typeface="+mj-lt"/>
              <a:buAutoNum type="arabicPeriod"/>
            </a:pPr>
            <a:r>
              <a:rPr lang="nb-NO" sz="1200" dirty="0"/>
              <a:t>Stedlige tilsyn med tvangsvedtaket</a:t>
            </a:r>
          </a:p>
          <a:p>
            <a:endParaRPr lang="nb-NO" sz="1200" dirty="0"/>
          </a:p>
          <a:p>
            <a:r>
              <a:rPr lang="nb-NO" sz="1200" dirty="0"/>
              <a:t>I vårt pågående arbeid har vi supplert med å se på hvordan utformingen av tjenestene kan være tvangsforebyggende. </a:t>
            </a:r>
          </a:p>
          <a:p>
            <a:endParaRPr lang="nb-NO" sz="1200" dirty="0"/>
          </a:p>
          <a:p>
            <a:r>
              <a:rPr lang="nb-NO" sz="1200" dirty="0"/>
              <a:t>Fordi vi har litt knapt med tid vil jeg fokusere på det jeg mener er de viktigste funnene.</a:t>
            </a:r>
          </a:p>
        </p:txBody>
      </p:sp>
      <p:sp>
        <p:nvSpPr>
          <p:cNvPr id="4" name="Plassholder for lysbildenummer 3"/>
          <p:cNvSpPr>
            <a:spLocks noGrp="1"/>
          </p:cNvSpPr>
          <p:nvPr>
            <p:ph type="sldNum" sz="quarter" idx="5"/>
          </p:nvPr>
        </p:nvSpPr>
        <p:spPr/>
        <p:txBody>
          <a:bodyPr/>
          <a:lstStyle/>
          <a:p>
            <a:fld id="{7D341233-3EF6-40E8-AC99-90F4FF1680A6}" type="slidenum">
              <a:rPr lang="nb-NO" smtClean="0"/>
              <a:t>15</a:t>
            </a:fld>
            <a:endParaRPr lang="nb-NO"/>
          </a:p>
        </p:txBody>
      </p:sp>
    </p:spTree>
    <p:extLst>
      <p:ext uri="{BB962C8B-B14F-4D97-AF65-F5344CB8AC3E}">
        <p14:creationId xmlns:p14="http://schemas.microsoft.com/office/powerpoint/2010/main" val="30898548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0" baseline="0" dirty="0"/>
              <a:t>I helse- og omsorgssektoren er medvirkning ansett som et grunnprinsipp. Ved vedtak om tvang er det både generelle regler i forvaltningsloven og spesielle regler i helse- og omsorgstjenesteloven.</a:t>
            </a:r>
          </a:p>
          <a:p>
            <a:r>
              <a:rPr lang="nb-NO" sz="1200" b="0" i="1" dirty="0"/>
              <a:t>  </a:t>
            </a:r>
          </a:p>
          <a:p>
            <a:pPr marL="171450" indent="-171450">
              <a:buFont typeface="Arial" panose="020B0604020202020204" pitchFamily="34" charset="0"/>
              <a:buChar char="•"/>
            </a:pPr>
            <a:r>
              <a:rPr lang="nb-NO" sz="1200" b="0" i="1" dirty="0"/>
              <a:t>Helse- og omsorgstjenesteloven § 9-3 </a:t>
            </a:r>
            <a:r>
              <a:rPr lang="nb-NO" sz="1200" i="1" kern="1200" baseline="0" dirty="0">
                <a:solidFill>
                  <a:schemeClr val="tx1"/>
                </a:solidFill>
                <a:effectLst/>
                <a:latin typeface="+mn-lt"/>
                <a:ea typeface="+mn-ea"/>
                <a:cs typeface="+mn-cs"/>
              </a:rPr>
              <a:t>- </a:t>
            </a:r>
            <a:r>
              <a:rPr lang="nb-NO" sz="1200" b="1" i="1" kern="1200" dirty="0">
                <a:solidFill>
                  <a:schemeClr val="tx1"/>
                </a:solidFill>
                <a:effectLst/>
                <a:latin typeface="+mn-lt"/>
                <a:ea typeface="+mn-ea"/>
                <a:cs typeface="+mn-cs"/>
              </a:rPr>
              <a:t>tjenestetilbudet så langt som mulig skal tilrettelegges og gjennomføres i samarbeid med brukeren eller pasienten</a:t>
            </a:r>
            <a:r>
              <a:rPr lang="nb-NO" sz="1200" i="1" kern="1200" dirty="0">
                <a:solidFill>
                  <a:schemeClr val="tx1"/>
                </a:solidFill>
                <a:effectLst/>
                <a:latin typeface="+mn-lt"/>
                <a:ea typeface="+mn-ea"/>
                <a:cs typeface="+mn-cs"/>
              </a:rPr>
              <a:t>.</a:t>
            </a:r>
            <a:r>
              <a:rPr lang="nb-NO" sz="1200" i="1" kern="1200" baseline="0" dirty="0">
                <a:solidFill>
                  <a:schemeClr val="tx1"/>
                </a:solidFill>
                <a:effectLst/>
                <a:latin typeface="+mn-lt"/>
                <a:ea typeface="+mn-ea"/>
                <a:cs typeface="+mn-cs"/>
              </a:rPr>
              <a:t> andre ledd -personen vedtaket gjelder skal høres før vedtak fattes og gis </a:t>
            </a:r>
            <a:r>
              <a:rPr lang="nb-NO" sz="1200" b="1" i="1" kern="1200" baseline="0" dirty="0">
                <a:solidFill>
                  <a:schemeClr val="tx1"/>
                </a:solidFill>
                <a:effectLst/>
                <a:latin typeface="+mn-lt"/>
                <a:ea typeface="+mn-ea"/>
                <a:cs typeface="+mn-cs"/>
              </a:rPr>
              <a:t>informasjon om muligheten til å uttale seg i saker som overprøves</a:t>
            </a:r>
            <a:r>
              <a:rPr lang="nb-NO" sz="1200" i="1" kern="1200" baseline="0" dirty="0">
                <a:solidFill>
                  <a:schemeClr val="tx1"/>
                </a:solidFill>
                <a:effectLst/>
                <a:latin typeface="+mn-lt"/>
                <a:ea typeface="+mn-ea"/>
                <a:cs typeface="+mn-cs"/>
              </a:rPr>
              <a:t>. </a:t>
            </a:r>
            <a:endParaRPr lang="nb-NO" sz="1200" b="0" i="1"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i="1" dirty="0"/>
              <a:t>Forvaltningsloven § 17 </a:t>
            </a:r>
            <a:r>
              <a:rPr lang="nb-NO" sz="1200" b="1" i="1" dirty="0"/>
              <a:t>- </a:t>
            </a:r>
            <a:r>
              <a:rPr lang="nb-NO" sz="1200" b="1" i="1" kern="1200" dirty="0">
                <a:solidFill>
                  <a:schemeClr val="tx1"/>
                </a:solidFill>
                <a:effectLst/>
                <a:latin typeface="+mn-lt"/>
                <a:ea typeface="+mn-ea"/>
                <a:cs typeface="+mn-cs"/>
              </a:rPr>
              <a:t>saken skal være så godt opplyst som mulig før vedtak fattes</a:t>
            </a:r>
            <a:r>
              <a:rPr lang="nb-NO" sz="1200" i="1" kern="1200" dirty="0">
                <a:solidFill>
                  <a:schemeClr val="tx1"/>
                </a:solidFill>
                <a:effectLst/>
                <a:latin typeface="+mn-lt"/>
                <a:ea typeface="+mn-ea"/>
                <a:cs typeface="+mn-cs"/>
              </a:rPr>
              <a:t>. Bestemmelsen gir både rett til å bli varslet om at vedtak skal fattes og rett til å uttale seg i saken. Forvaltningsloven stiller strengere krav til klarlegging av de faktiske forhold i saker som gjelder mer omfattende eller særlig byrdefulle inngrep overfor en enkelt borger.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Det er et vilkår etter loven § 9-5 første ledd at andre løsninger enn bruk av tvang skal være prøvd før tvangstiltak settes i verk. Medvirkning kan da være en forutsetning for å finne løsninger som ikke innebærer bruk av tvang. </a:t>
            </a:r>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b="1" dirty="0"/>
          </a:p>
          <a:p>
            <a:pPr marL="0" marR="0" indent="0" algn="l" defTabSz="914400" rtl="0" eaLnBrk="1" fontAlgn="auto" latinLnBrk="0" hangingPunct="1">
              <a:lnSpc>
                <a:spcPct val="100000"/>
              </a:lnSpc>
              <a:spcBef>
                <a:spcPts val="0"/>
              </a:spcBef>
              <a:spcAft>
                <a:spcPts val="0"/>
              </a:spcAft>
              <a:buClrTx/>
              <a:buSzTx/>
              <a:buFontTx/>
              <a:buNone/>
              <a:tabLst/>
              <a:defRPr/>
            </a:pPr>
            <a:r>
              <a:rPr lang="nb-NO" sz="1200" b="1" dirty="0"/>
              <a:t>___</a:t>
            </a:r>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b="1" dirty="0"/>
          </a:p>
          <a:p>
            <a:pPr marL="0" marR="0" indent="0" algn="l" defTabSz="914400" rtl="0" eaLnBrk="1" fontAlgn="auto" latinLnBrk="0" hangingPunct="1">
              <a:lnSpc>
                <a:spcPct val="100000"/>
              </a:lnSpc>
              <a:spcBef>
                <a:spcPts val="0"/>
              </a:spcBef>
              <a:spcAft>
                <a:spcPts val="0"/>
              </a:spcAft>
              <a:buClrTx/>
              <a:buSzTx/>
              <a:buFontTx/>
              <a:buNone/>
              <a:tabLst/>
              <a:defRPr/>
            </a:pPr>
            <a:r>
              <a:rPr lang="nb-NO" sz="1200" b="1" dirty="0"/>
              <a:t>Vi vet at omstendighetene i flere av sakene gjør det krevende å sikre reell medvirkning. I mange tilfeller fremgår det imidlertid av sakens dokumenter at personen kan lese og skrive, eller at kognitive ferdigheter er beskrevet på en slik måte at det er grunnlag for å mene at han eller hun med letthet kan gi uttrykk for vilje og preferanse. </a:t>
            </a:r>
          </a:p>
        </p:txBody>
      </p:sp>
      <p:sp>
        <p:nvSpPr>
          <p:cNvPr id="4" name="Plassholder for lysbildenummer 3"/>
          <p:cNvSpPr>
            <a:spLocks noGrp="1"/>
          </p:cNvSpPr>
          <p:nvPr>
            <p:ph type="sldNum" sz="quarter" idx="5"/>
          </p:nvPr>
        </p:nvSpPr>
        <p:spPr/>
        <p:txBody>
          <a:bodyPr/>
          <a:lstStyle/>
          <a:p>
            <a:fld id="{7D341233-3EF6-40E8-AC99-90F4FF1680A6}" type="slidenum">
              <a:rPr lang="nb-NO" smtClean="0"/>
              <a:t>16</a:t>
            </a:fld>
            <a:endParaRPr lang="nb-NO"/>
          </a:p>
        </p:txBody>
      </p:sp>
    </p:spTree>
    <p:extLst>
      <p:ext uri="{BB962C8B-B14F-4D97-AF65-F5344CB8AC3E}">
        <p14:creationId xmlns:p14="http://schemas.microsoft.com/office/powerpoint/2010/main" val="11007080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I kommunen vil den som </a:t>
            </a:r>
            <a:r>
              <a:rPr lang="nb-NO" sz="1200" kern="1200" baseline="0" dirty="0">
                <a:solidFill>
                  <a:schemeClr val="tx1"/>
                </a:solidFill>
                <a:effectLst/>
                <a:latin typeface="+mn-lt"/>
                <a:ea typeface="+mn-ea"/>
                <a:cs typeface="+mn-cs"/>
              </a:rPr>
              <a:t> fatter vedtak kjenne personen det gjelder. Men dette betyr ikke alltid at de vet hva som er personens vilje og preferanse når det kommer til tvangstiltakene. </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I 14 av de 32 sakene har kommunen gitt uttrykk for at personen ikke kan gjøre seg opp noen mening om tvangstiltakene. Et eksempel på en slik vurdering er</a:t>
            </a:r>
          </a:p>
          <a:p>
            <a:r>
              <a:rPr lang="nb-NO" sz="1200" kern="1200" dirty="0">
                <a:solidFill>
                  <a:schemeClr val="tx1"/>
                </a:solidFill>
                <a:effectLst/>
                <a:latin typeface="+mn-lt"/>
                <a:ea typeface="+mn-ea"/>
                <a:cs typeface="+mn-cs"/>
              </a:rPr>
              <a:t>«På grunn av hans nedsatte språkkompetanse er det umulig å vite om han helt har forstått hva dette innebærer før han står i situasjonen.»</a:t>
            </a:r>
          </a:p>
          <a:p>
            <a:r>
              <a:rPr lang="nb-NO" sz="1200" kern="1200" dirty="0">
                <a:solidFill>
                  <a:schemeClr val="tx1"/>
                </a:solidFill>
                <a:effectLst/>
                <a:latin typeface="+mn-lt"/>
                <a:ea typeface="+mn-ea"/>
                <a:cs typeface="+mn-cs"/>
              </a:rPr>
              <a:t> </a:t>
            </a:r>
          </a:p>
          <a:p>
            <a:r>
              <a:rPr lang="nb-NO" sz="1200" b="1" i="0" kern="1200" dirty="0">
                <a:solidFill>
                  <a:schemeClr val="tx1"/>
                </a:solidFill>
                <a:effectLst/>
                <a:latin typeface="+mn-lt"/>
                <a:ea typeface="+mn-ea"/>
                <a:cs typeface="+mn-cs"/>
              </a:rPr>
              <a:t>Sitatet er hentet fra en sak der personen har diagnosen lettere psykisk utviklingshemming. Kommunen har i denne saken bare i begrenset grad har beskrevet hvordan medvirkning har vært forsøkt. Dette gjør det vanskelig å etterprøve hvor langt kommunen har strukket seg for å sikre medvirkning og å finne fram til personens reelle vilje og preferanser. </a:t>
            </a:r>
          </a:p>
        </p:txBody>
      </p:sp>
      <p:sp>
        <p:nvSpPr>
          <p:cNvPr id="4" name="Plassholder for lysbildenummer 3"/>
          <p:cNvSpPr>
            <a:spLocks noGrp="1"/>
          </p:cNvSpPr>
          <p:nvPr>
            <p:ph type="sldNum" sz="quarter" idx="10"/>
          </p:nvPr>
        </p:nvSpPr>
        <p:spPr/>
        <p:txBody>
          <a:bodyPr/>
          <a:lstStyle/>
          <a:p>
            <a:fld id="{9AB25951-FC29-4002-9F14-34D0D44ED24D}" type="slidenum">
              <a:rPr lang="nb-NO" smtClean="0"/>
              <a:t>17</a:t>
            </a:fld>
            <a:endParaRPr lang="nb-NO"/>
          </a:p>
        </p:txBody>
      </p:sp>
    </p:spTree>
    <p:extLst>
      <p:ext uri="{BB962C8B-B14F-4D97-AF65-F5344CB8AC3E}">
        <p14:creationId xmlns:p14="http://schemas.microsoft.com/office/powerpoint/2010/main" val="39310736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I</a:t>
            </a:r>
            <a:r>
              <a:rPr lang="nb-NO" sz="1200" kern="1200" baseline="0" dirty="0">
                <a:solidFill>
                  <a:schemeClr val="tx1"/>
                </a:solidFill>
                <a:effectLst/>
                <a:latin typeface="+mn-lt"/>
                <a:ea typeface="+mn-ea"/>
                <a:cs typeface="+mn-cs"/>
              </a:rPr>
              <a:t> Statsforvalterens behandling kan vi oppsummere funnene to punkter. </a:t>
            </a:r>
          </a:p>
          <a:p>
            <a:endParaRPr lang="nb-NO" sz="1200" kern="1200" baseline="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Ad</a:t>
            </a:r>
            <a:r>
              <a:rPr lang="nb-NO" sz="1200" kern="1200" baseline="0" dirty="0">
                <a:solidFill>
                  <a:schemeClr val="tx1"/>
                </a:solidFill>
                <a:effectLst/>
                <a:latin typeface="+mn-lt"/>
                <a:ea typeface="+mn-ea"/>
                <a:cs typeface="+mn-cs"/>
              </a:rPr>
              <a:t> 1. </a:t>
            </a:r>
          </a:p>
          <a:p>
            <a:r>
              <a:rPr lang="nb-NO" sz="1200" kern="1200" dirty="0">
                <a:solidFill>
                  <a:schemeClr val="tx1"/>
                </a:solidFill>
                <a:effectLst/>
                <a:latin typeface="+mn-lt"/>
                <a:ea typeface="+mn-ea"/>
                <a:cs typeface="+mn-cs"/>
              </a:rPr>
              <a:t>Ikke i noen av de 32 sakene fant vi opplysninger som tilsier at Statsforvalteren selv har snakket med personen vedtaket gjelder, eller at Statsforvalteren på annen måte innhentet personens syn på tvangstiltakene før Statsforvalteren godkjenner vedtakene. </a:t>
            </a:r>
          </a:p>
          <a:p>
            <a:endParaRPr lang="nb-N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Statsforvalterens</a:t>
            </a:r>
            <a:r>
              <a:rPr lang="nb-NO" sz="1200" b="1" kern="1200" baseline="0" dirty="0">
                <a:solidFill>
                  <a:schemeClr val="tx1"/>
                </a:solidFill>
                <a:effectLst/>
                <a:latin typeface="+mn-lt"/>
                <a:ea typeface="+mn-ea"/>
                <a:cs typeface="+mn-cs"/>
              </a:rPr>
              <a:t> vedtak bygger på dokumentasjon fra kommunene, men i</a:t>
            </a:r>
            <a:r>
              <a:rPr lang="nb-NO" sz="1200" kern="1200" dirty="0">
                <a:solidFill>
                  <a:schemeClr val="tx1"/>
                </a:solidFill>
                <a:effectLst/>
                <a:latin typeface="+mn-lt"/>
                <a:ea typeface="+mn-ea"/>
                <a:cs typeface="+mn-cs"/>
              </a:rPr>
              <a:t> 29 av de 32 sakene foreligger det begrenset eller ingen dokumentasjon på at kommunen har involvert personen i utarbeidelsen av tvangstiltakene. I de tre resterende sakene har kommunen opplyst at den har tatt med personen i utformingen av vedtaket og tiltakene. I disse sakene har medvirkningen bestått i at personen har deltatt i utarbeidelsen av avtaler eller kostholdsplaner. </a:t>
            </a:r>
          </a:p>
          <a:p>
            <a:endParaRPr lang="nb-NO"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baseline="0" dirty="0"/>
              <a:t>En gjennomgående tendens var at malen kommunen benyttet i dette tilfelle i liten grad legger til rette for </a:t>
            </a:r>
            <a:r>
              <a:rPr lang="nb-NO" sz="1200" b="0" dirty="0"/>
              <a:t>medvirkning. </a:t>
            </a:r>
            <a:r>
              <a:rPr lang="nb-NO" sz="1200" b="1" kern="1200" dirty="0">
                <a:solidFill>
                  <a:schemeClr val="tx1"/>
                </a:solidFill>
                <a:effectLst/>
                <a:latin typeface="+mn-lt"/>
                <a:ea typeface="+mn-ea"/>
                <a:cs typeface="+mn-cs"/>
              </a:rPr>
              <a:t>Malen inneholder rubrikken</a:t>
            </a:r>
            <a:r>
              <a:rPr lang="nb-NO" sz="1200" b="1" kern="1200" baseline="0" dirty="0">
                <a:solidFill>
                  <a:schemeClr val="tx1"/>
                </a:solidFill>
                <a:effectLst/>
                <a:latin typeface="+mn-lt"/>
                <a:ea typeface="+mn-ea"/>
                <a:cs typeface="+mn-cs"/>
              </a:rPr>
              <a:t> «pårørende/hjelpeverges holdning til tiltaket» og «hvordan er de tatt med i utarbeidelsen av det». Når det gjelder personen vedtaket gjelder bruker malen formuleringen – «hvilken holdning har tjenestemottakeren til tiltaket».</a:t>
            </a:r>
            <a:endParaRPr lang="nb-NO" sz="1200" b="1" kern="1200" dirty="0">
              <a:solidFill>
                <a:schemeClr val="tx1"/>
              </a:solidFill>
              <a:effectLst/>
              <a:latin typeface="+mn-lt"/>
              <a:ea typeface="+mn-ea"/>
              <a:cs typeface="+mn-cs"/>
            </a:endParaRPr>
          </a:p>
          <a:p>
            <a:endParaRPr lang="nb-NO" dirty="0"/>
          </a:p>
          <a:p>
            <a:r>
              <a:rPr lang="nb-NO" sz="1200" kern="1200" dirty="0">
                <a:solidFill>
                  <a:schemeClr val="tx1"/>
                </a:solidFill>
                <a:effectLst/>
                <a:latin typeface="+mn-lt"/>
                <a:ea typeface="+mn-ea"/>
                <a:cs typeface="+mn-cs"/>
              </a:rPr>
              <a:t>Ad 2. </a:t>
            </a:r>
          </a:p>
          <a:p>
            <a:r>
              <a:rPr lang="nb-NO" sz="1200" kern="1200" dirty="0">
                <a:solidFill>
                  <a:schemeClr val="tx1"/>
                </a:solidFill>
                <a:effectLst/>
                <a:latin typeface="+mn-lt"/>
                <a:ea typeface="+mn-ea"/>
                <a:cs typeface="+mn-cs"/>
              </a:rPr>
              <a:t>Synspunktene til personen tvangstiltakene gjelder er i liten grad er beskrevet </a:t>
            </a:r>
            <a:r>
              <a:rPr lang="nb-NO" sz="1200" b="1" kern="1200" dirty="0">
                <a:solidFill>
                  <a:schemeClr val="tx1"/>
                </a:solidFill>
                <a:effectLst/>
                <a:latin typeface="+mn-lt"/>
                <a:ea typeface="+mn-ea"/>
                <a:cs typeface="+mn-cs"/>
              </a:rPr>
              <a:t>i Statsforvalterens vedtak.</a:t>
            </a:r>
          </a:p>
          <a:p>
            <a:endParaRPr lang="nb-NO" sz="1200" b="1"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I 17 av sakene har Statsforvalteren overhodet ikke nevnt personens syn på tiltakene. </a:t>
            </a:r>
          </a:p>
          <a:p>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I sju saker har Statsforvalteren tatt inn personens syn ved å konstatere at «tjenestemottaker motsetter seg ikke tiltakene». </a:t>
            </a:r>
          </a:p>
          <a:p>
            <a:endParaRPr lang="nb-NO" sz="1200" b="1"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I de resterende </a:t>
            </a:r>
            <a:r>
              <a:rPr lang="nb-NO" sz="1200" b="1" kern="1200" dirty="0">
                <a:solidFill>
                  <a:schemeClr val="tx1"/>
                </a:solidFill>
                <a:effectLst/>
                <a:latin typeface="+mn-lt"/>
                <a:ea typeface="+mn-ea"/>
                <a:cs typeface="+mn-cs"/>
              </a:rPr>
              <a:t>åtte sakene </a:t>
            </a:r>
            <a:r>
              <a:rPr lang="nb-NO" sz="1200" kern="1200" dirty="0">
                <a:solidFill>
                  <a:schemeClr val="tx1"/>
                </a:solidFill>
                <a:effectLst/>
                <a:latin typeface="+mn-lt"/>
                <a:ea typeface="+mn-ea"/>
                <a:cs typeface="+mn-cs"/>
              </a:rPr>
              <a:t>er personens holdning gjengitt enten i Statsforvalterens vurdering, eller i andre deler av vedtaket. Det er stort sprik i hvilke momenter Statsforvalteren trekker frem. I noen saker viser Statsforvalteren til manglende motstand, i noen saker til manglende evne til å gi uttrykk for holdning til tiltaket, og i noen saker til at personen er positiv til tiltaket.</a:t>
            </a:r>
            <a:r>
              <a:rPr lang="nb-NO" sz="1200" kern="1200" baseline="30000" dirty="0">
                <a:solidFill>
                  <a:schemeClr val="tx1"/>
                </a:solidFill>
                <a:effectLst/>
                <a:latin typeface="+mn-lt"/>
                <a:ea typeface="+mn-ea"/>
                <a:cs typeface="+mn-cs"/>
              </a:rPr>
              <a:t> </a:t>
            </a:r>
          </a:p>
          <a:p>
            <a:endParaRPr lang="nb-NO" sz="1200" kern="1200" baseline="30000" dirty="0">
              <a:solidFill>
                <a:schemeClr val="tx1"/>
              </a:solidFill>
              <a:effectLst/>
              <a:latin typeface="+mn-lt"/>
              <a:ea typeface="+mn-ea"/>
              <a:cs typeface="+mn-cs"/>
            </a:endParaRPr>
          </a:p>
          <a:p>
            <a:endParaRPr lang="nb-NO" sz="1200" kern="1200" baseline="30000" dirty="0">
              <a:solidFill>
                <a:schemeClr val="tx1"/>
              </a:solidFill>
              <a:effectLst/>
              <a:latin typeface="+mn-lt"/>
              <a:ea typeface="+mn-ea"/>
              <a:cs typeface="+mn-cs"/>
            </a:endParaRPr>
          </a:p>
          <a:p>
            <a:r>
              <a:rPr lang="nb-NO" sz="1200" kern="1200" baseline="30000" dirty="0">
                <a:solidFill>
                  <a:schemeClr val="tx1"/>
                </a:solidFill>
                <a:effectLst/>
                <a:latin typeface="+mn-lt"/>
                <a:ea typeface="+mn-ea"/>
                <a:cs typeface="+mn-cs"/>
              </a:rPr>
              <a:t>____</a:t>
            </a:r>
          </a:p>
          <a:p>
            <a:endParaRPr lang="nb-NO" sz="1200" kern="1200" baseline="30000" dirty="0">
              <a:solidFill>
                <a:schemeClr val="tx1"/>
              </a:solidFill>
              <a:effectLst/>
              <a:latin typeface="+mn-lt"/>
              <a:ea typeface="+mn-ea"/>
              <a:cs typeface="+mn-cs"/>
            </a:endParaRPr>
          </a:p>
          <a:p>
            <a:r>
              <a:rPr lang="nb-NO" sz="1200" i="1" kern="1200" dirty="0">
                <a:solidFill>
                  <a:schemeClr val="tx1"/>
                </a:solidFill>
                <a:effectLst/>
                <a:latin typeface="+mn-lt"/>
                <a:ea typeface="+mn-ea"/>
                <a:cs typeface="+mn-cs"/>
              </a:rPr>
              <a:t>I enkelte tilfeller er kommunens og Statsforvalterens vedtak også </a:t>
            </a:r>
            <a:r>
              <a:rPr lang="nb-NO" sz="1200" b="1" i="1" kern="1200" dirty="0">
                <a:solidFill>
                  <a:schemeClr val="tx1"/>
                </a:solidFill>
                <a:effectLst/>
                <a:latin typeface="+mn-lt"/>
                <a:ea typeface="+mn-ea"/>
                <a:cs typeface="+mn-cs"/>
              </a:rPr>
              <a:t>noe motstridende når det </a:t>
            </a:r>
            <a:r>
              <a:rPr lang="nb-NO" sz="1200" i="1" kern="1200" dirty="0">
                <a:solidFill>
                  <a:schemeClr val="tx1"/>
                </a:solidFill>
                <a:effectLst/>
                <a:latin typeface="+mn-lt"/>
                <a:ea typeface="+mn-ea"/>
                <a:cs typeface="+mn-cs"/>
              </a:rPr>
              <a:t>kommer til personens eget syn på tiltakene. I en av sakene med mest omfattende tvangstiltak har Statsforvalteren skrevet at tjenestemottakeren i liten grad har vist motstand mot tiltakene. Dette stemmer imidlertid ikke med kommunens egen gjengivelse av personens syn. Selv om kommunen også har fokusert på fravær av motstand, kommer det også frem av kommunens vedtak at personen tiltakene er rettet mot opplever tvangen som å være i fengsel og at han ønsket flere ting annerledes. At han også har uttalt seg negativt om tvangen, går imidlertid ikke frem av Statsforvalterens vurdering i vedtaket.</a:t>
            </a:r>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b="0" dirty="0"/>
          </a:p>
          <a:p>
            <a:pPr marL="0" marR="0" indent="0" algn="l" defTabSz="914400" rtl="0" eaLnBrk="1" fontAlgn="auto" latinLnBrk="0" hangingPunct="1">
              <a:lnSpc>
                <a:spcPct val="100000"/>
              </a:lnSpc>
              <a:spcBef>
                <a:spcPts val="0"/>
              </a:spcBef>
              <a:spcAft>
                <a:spcPts val="0"/>
              </a:spcAft>
              <a:buClrTx/>
              <a:buSzTx/>
              <a:buFontTx/>
              <a:buNone/>
              <a:tabLst/>
              <a:defRPr/>
            </a:pPr>
            <a:r>
              <a:rPr lang="nb-NO" sz="1200" dirty="0"/>
              <a:t>Når vi spurte alle statsforvalterne om i hvor mange av vedtakene som dere overprøvde i 2019 gjennomførte dere selv samtale med personen vedtaket gjelder i forbindelse med saksbehandlingen svarte:</a:t>
            </a:r>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dirty="0"/>
          </a:p>
          <a:p>
            <a:pPr>
              <a:lnSpc>
                <a:spcPct val="107000"/>
              </a:lnSpc>
              <a:spcAft>
                <a:spcPts val="800"/>
              </a:spcAft>
            </a:pPr>
            <a:r>
              <a:rPr lang="nb-NO" sz="1200" b="1" dirty="0">
                <a:effectLst/>
                <a:latin typeface="Calibri" panose="020F0502020204030204" pitchFamily="34" charset="0"/>
                <a:ea typeface="Calibri" panose="020F0502020204030204" pitchFamily="34" charset="0"/>
                <a:cs typeface="Times New Roman" panose="02020603050405020304" pitchFamily="18" charset="0"/>
              </a:rPr>
              <a:t>Fem embeter at de ikke gjennomførte samtale i noen av vedtakene de overprøvde i 2019.</a:t>
            </a:r>
            <a:r>
              <a:rPr lang="nb-NO" sz="1200" dirty="0">
                <a:effectLst/>
                <a:latin typeface="Calibri" panose="020F0502020204030204" pitchFamily="34" charset="0"/>
                <a:ea typeface="Calibri" panose="020F0502020204030204" pitchFamily="34" charset="0"/>
                <a:cs typeface="Times New Roman" panose="02020603050405020304" pitchFamily="18" charset="0"/>
              </a:rPr>
              <a:t> Flere av disse oppgir også at de ikke har noen rutine for dette. Rogaland har utdypet sitt svar og oppgir at de ikke anser samtale som en av sine oppgaver. De viser til at medbestemmelsesrett må ivaretas av kommunene, spesialisthelsetjenesten, verge og pårørende. De bygger sin forståelse på Helsetilsynets </a:t>
            </a:r>
            <a:r>
              <a:rPr lang="nb-NO" sz="1200" b="1" i="1" dirty="0">
                <a:effectLst/>
                <a:latin typeface="Calibri" panose="020F0502020204030204" pitchFamily="34" charset="0"/>
                <a:ea typeface="Calibri" panose="020F0502020204030204" pitchFamily="34" charset="0"/>
                <a:cs typeface="Calibri" panose="020F0502020204030204" pitchFamily="34" charset="0"/>
              </a:rPr>
              <a:t>Retningslinjer for fylkesmannens oppgaver etter helse- og omsorgstjenesteloven kapittel 9 – Internserie 7/2011.</a:t>
            </a:r>
          </a:p>
          <a:p>
            <a:pPr>
              <a:lnSpc>
                <a:spcPct val="107000"/>
              </a:lnSpc>
              <a:spcAft>
                <a:spcPts val="800"/>
              </a:spcAft>
            </a:pP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200" dirty="0">
                <a:effectLst/>
                <a:latin typeface="Calibri" panose="020F0502020204030204" pitchFamily="34" charset="0"/>
                <a:ea typeface="Calibri" panose="020F0502020204030204" pitchFamily="34" charset="0"/>
                <a:cs typeface="Times New Roman" panose="02020603050405020304" pitchFamily="18" charset="0"/>
              </a:rPr>
              <a:t>De fire embetene som oppgir at de gjennomførte samtaler gjorde det </a:t>
            </a:r>
            <a:r>
              <a:rPr lang="nb-NO" sz="1200" b="1" dirty="0">
                <a:effectLst/>
                <a:latin typeface="Calibri" panose="020F0502020204030204" pitchFamily="34" charset="0"/>
                <a:ea typeface="Calibri" panose="020F0502020204030204" pitchFamily="34" charset="0"/>
                <a:cs typeface="Times New Roman" panose="02020603050405020304" pitchFamily="18" charset="0"/>
              </a:rPr>
              <a:t>unntaksvis</a:t>
            </a:r>
            <a:r>
              <a:rPr lang="nb-NO" sz="1200" dirty="0">
                <a:effectLst/>
                <a:latin typeface="Calibri" panose="020F0502020204030204" pitchFamily="34" charset="0"/>
                <a:ea typeface="Calibri" panose="020F0502020204030204" pitchFamily="34" charset="0"/>
                <a:cs typeface="Times New Roman" panose="02020603050405020304" pitchFamily="18" charset="0"/>
              </a:rPr>
              <a:t>. Innlandet har oppgitt at </a:t>
            </a:r>
            <a:r>
              <a:rPr lang="nb-NO" sz="1200" dirty="0">
                <a:effectLst/>
                <a:latin typeface="Calibri" panose="020F0502020204030204" pitchFamily="34" charset="0"/>
                <a:ea typeface="Calibri" panose="020F0502020204030204" pitchFamily="34" charset="0"/>
                <a:cs typeface="Calibri" panose="020F0502020204030204" pitchFamily="34" charset="0"/>
              </a:rPr>
              <a:t>utgangspunktet for informasjonsinnhenting på denne måten er at de uten samtale etc. med tjenestemottakeren, kan gå glipp av informasjon som kan ha betydning for utfallet. Det er uklart hva som konkret ligger i dette, men de viser også til helsetilsynets retningslinje for saksbehandling på området, og presiserer at samtale med tjenestemottakeren ikke er nevnt som ledd i saksbehandlingen. </a:t>
            </a:r>
          </a:p>
          <a:p>
            <a:pPr>
              <a:lnSpc>
                <a:spcPct val="107000"/>
              </a:lnSpc>
              <a:spcAft>
                <a:spcPts val="800"/>
              </a:spcAft>
            </a:pP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200" dirty="0">
                <a:effectLst/>
                <a:latin typeface="Calibri" panose="020F0502020204030204" pitchFamily="34" charset="0"/>
                <a:ea typeface="Calibri" panose="020F0502020204030204" pitchFamily="34" charset="0"/>
                <a:cs typeface="Times New Roman" panose="02020603050405020304" pitchFamily="18" charset="0"/>
              </a:rPr>
              <a:t>Møre og Romsdal oppgir at de gjennomførte samtale i om lag 5 tilfeller, uten å oppgi hva som var bakgrunnen for at det skjedde i akkurat de tilfellene. Ut over dette viser de til at de har utarbeidet en mal for kommunene der personens syn skal fremgå, og at de legger til grunn opplysninger fra kommunen og spesialisthelsetjenesten mv. </a:t>
            </a:r>
          </a:p>
          <a:p>
            <a:pPr>
              <a:lnSpc>
                <a:spcPct val="107000"/>
              </a:lnSpc>
              <a:spcAft>
                <a:spcPts val="800"/>
              </a:spcAft>
            </a:pP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200" dirty="0">
                <a:effectLst/>
                <a:latin typeface="Calibri" panose="020F0502020204030204" pitchFamily="34" charset="0"/>
                <a:ea typeface="Calibri" panose="020F0502020204030204" pitchFamily="34" charset="0"/>
                <a:cs typeface="Calibri" panose="020F0502020204030204" pitchFamily="34" charset="0"/>
              </a:rPr>
              <a:t>Fylkesmannen i Oslo og Viken oppgir også at de ikke systematisk snakker med brukere før de overprøver vedtaket, men at de alltid følger opp kontakt med bruker, når de henvender seg.  </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nb-NO" sz="1200" b="1"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nb-NO" sz="1200" b="1" dirty="0">
                <a:effectLst/>
                <a:latin typeface="Calibri" panose="020F0502020204030204" pitchFamily="34" charset="0"/>
                <a:ea typeface="Calibri" panose="020F0502020204030204" pitchFamily="34" charset="0"/>
                <a:cs typeface="Calibri" panose="020F0502020204030204" pitchFamily="34" charset="0"/>
              </a:rPr>
              <a:t>Hovedinntrykket er at samtaler med den vedtaket gjelder ikke anses som FM sin oppgave. Det er heller ikke antatt at personen kan bidra med opplysninger som kan ha betydning for utfallet. FM forutsetter at dette er ivaretatt av andre, og malen har en rubrikk der </a:t>
            </a:r>
            <a:r>
              <a:rPr lang="nb-NO" sz="1200" b="1" dirty="0">
                <a:effectLst/>
                <a:latin typeface="Calibri" panose="020F0502020204030204" pitchFamily="34" charset="0"/>
                <a:ea typeface="Calibri" panose="020F0502020204030204" pitchFamily="34" charset="0"/>
                <a:cs typeface="Times New Roman" panose="02020603050405020304" pitchFamily="18" charset="0"/>
              </a:rPr>
              <a:t>personens syn skal fremgå, og at de legger til grunn opplysninger fra kommunen og spesialisthelsetjenesten mv.</a:t>
            </a:r>
            <a:r>
              <a:rPr lang="nb-NO" sz="1200" kern="1200" dirty="0">
                <a:solidFill>
                  <a:schemeClr val="tx1"/>
                </a:solidFill>
                <a:effectLst/>
                <a:latin typeface="+mn-lt"/>
                <a:ea typeface="+mn-ea"/>
                <a:cs typeface="+mn-cs"/>
              </a:rPr>
              <a:t> </a:t>
            </a:r>
          </a:p>
          <a:p>
            <a:endParaRPr lang="nb-NO" dirty="0"/>
          </a:p>
        </p:txBody>
      </p:sp>
      <p:sp>
        <p:nvSpPr>
          <p:cNvPr id="4" name="Plassholder for lysbildenummer 3"/>
          <p:cNvSpPr>
            <a:spLocks noGrp="1"/>
          </p:cNvSpPr>
          <p:nvPr>
            <p:ph type="sldNum" sz="quarter" idx="10"/>
          </p:nvPr>
        </p:nvSpPr>
        <p:spPr/>
        <p:txBody>
          <a:bodyPr/>
          <a:lstStyle/>
          <a:p>
            <a:fld id="{9AB25951-FC29-4002-9F14-34D0D44ED24D}" type="slidenum">
              <a:rPr lang="nb-NO" smtClean="0"/>
              <a:t>18</a:t>
            </a:fld>
            <a:endParaRPr lang="nb-NO"/>
          </a:p>
        </p:txBody>
      </p:sp>
    </p:spTree>
    <p:extLst>
      <p:ext uri="{BB962C8B-B14F-4D97-AF65-F5344CB8AC3E}">
        <p14:creationId xmlns:p14="http://schemas.microsoft.com/office/powerpoint/2010/main" val="27666972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dirty="0"/>
              <a:t>Selv om</a:t>
            </a:r>
            <a:r>
              <a:rPr lang="nb-NO" sz="1200" baseline="0" dirty="0"/>
              <a:t> de prosessuelle reglene her er en relativt spesiell </a:t>
            </a:r>
            <a:r>
              <a:rPr lang="nb-NO" sz="1200" baseline="0" dirty="0" err="1"/>
              <a:t>kontstuksjon</a:t>
            </a:r>
            <a:r>
              <a:rPr lang="nb-NO" sz="1200" baseline="0" dirty="0"/>
              <a:t> i norsk rett, er det ikke tvilsom at </a:t>
            </a:r>
            <a:r>
              <a:rPr lang="nb-NO" sz="1200" dirty="0"/>
              <a:t>Statsforvalteren skal overprøve alle vedtak «som om det var påklaget»</a:t>
            </a:r>
          </a:p>
          <a:p>
            <a:endParaRPr lang="nb-NO" sz="1200" dirty="0"/>
          </a:p>
          <a:p>
            <a:pPr marL="0" marR="0" indent="0" algn="l" defTabSz="914400" rtl="0" eaLnBrk="1" fontAlgn="auto" latinLnBrk="0" hangingPunct="1">
              <a:lnSpc>
                <a:spcPct val="100000"/>
              </a:lnSpc>
              <a:spcBef>
                <a:spcPts val="0"/>
              </a:spcBef>
              <a:spcAft>
                <a:spcPts val="0"/>
              </a:spcAft>
              <a:buClrTx/>
              <a:buSzTx/>
              <a:buFontTx/>
              <a:buNone/>
              <a:tabLst/>
              <a:defRPr/>
            </a:pPr>
            <a:r>
              <a:rPr lang="nb-NO" sz="1200" b="1" dirty="0"/>
              <a:t>Forvaltningsloven § 25 </a:t>
            </a:r>
            <a:r>
              <a:rPr lang="nb-NO" sz="1200" dirty="0"/>
              <a:t>Høyesterett</a:t>
            </a:r>
            <a:r>
              <a:rPr lang="nb-NO" sz="1200" baseline="0" dirty="0"/>
              <a:t> har </a:t>
            </a:r>
            <a:r>
              <a:rPr lang="nb-NO" sz="1200" dirty="0"/>
              <a:t>skjerpet kravet til begrunnelse for svært inngripende tiltak. De særskilte krav til tydelighet og klarhet i inngripende vedtak betyr at begrunnelsen i disse sakene må vise at alle relevante momenter er vurdert. </a:t>
            </a:r>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dirty="0"/>
          </a:p>
          <a:p>
            <a:pPr marL="0" marR="0" indent="0" algn="l" defTabSz="914400" rtl="0" eaLnBrk="1" fontAlgn="auto" latinLnBrk="0" hangingPunct="1">
              <a:lnSpc>
                <a:spcPct val="100000"/>
              </a:lnSpc>
              <a:spcBef>
                <a:spcPts val="0"/>
              </a:spcBef>
              <a:spcAft>
                <a:spcPts val="0"/>
              </a:spcAft>
              <a:buClrTx/>
              <a:buSzTx/>
              <a:buFontTx/>
              <a:buNone/>
              <a:tabLst/>
              <a:defRPr/>
            </a:pPr>
            <a:r>
              <a:rPr lang="nb-NO" sz="1200" b="1" dirty="0"/>
              <a:t>Vi har gjennomgått alle overprøvingsvedtak på de 32 sakene for å undersøke om alle vilkårene for tvang er vurdert, og om Statsforvalterens begrunnelse i vedtakene svarer til de krav forvaltningsloven og helse- og omsorgstjenesteloven stiller. </a:t>
            </a:r>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b="1" dirty="0"/>
          </a:p>
          <a:p>
            <a:pPr marL="0" marR="0" indent="0" algn="l" defTabSz="914400" rtl="0" eaLnBrk="1" fontAlgn="auto" latinLnBrk="0" hangingPunct="1">
              <a:lnSpc>
                <a:spcPct val="100000"/>
              </a:lnSpc>
              <a:spcBef>
                <a:spcPts val="0"/>
              </a:spcBef>
              <a:spcAft>
                <a:spcPts val="0"/>
              </a:spcAft>
              <a:buClrTx/>
              <a:buSzTx/>
              <a:buFontTx/>
              <a:buNone/>
              <a:tabLst/>
              <a:defRPr/>
            </a:pPr>
            <a:r>
              <a:rPr lang="nb-NO" sz="1200" b="1" dirty="0"/>
              <a:t>I tillegg har vi sett på hvordan Statsforvalteren har brukt formålsbestemmelsen i § 9-1 om at tjenestetilbudet skal tilrettelegges med respekt for den enkelte, og så langt som mulig i overensstemmelse med den enkeltes selvbestemmelsesrett. </a:t>
            </a:r>
          </a:p>
          <a:p>
            <a:endParaRPr lang="nb-NO" sz="1200" dirty="0"/>
          </a:p>
        </p:txBody>
      </p:sp>
      <p:sp>
        <p:nvSpPr>
          <p:cNvPr id="4" name="Plassholder for lysbildenummer 3"/>
          <p:cNvSpPr>
            <a:spLocks noGrp="1"/>
          </p:cNvSpPr>
          <p:nvPr>
            <p:ph type="sldNum" sz="quarter" idx="10"/>
          </p:nvPr>
        </p:nvSpPr>
        <p:spPr/>
        <p:txBody>
          <a:bodyPr/>
          <a:lstStyle/>
          <a:p>
            <a:fld id="{9AB25951-FC29-4002-9F14-34D0D44ED24D}" type="slidenum">
              <a:rPr lang="nb-NO" smtClean="0"/>
              <a:t>19</a:t>
            </a:fld>
            <a:endParaRPr lang="nb-NO"/>
          </a:p>
        </p:txBody>
      </p:sp>
    </p:spTree>
    <p:extLst>
      <p:ext uri="{BB962C8B-B14F-4D97-AF65-F5344CB8AC3E}">
        <p14:creationId xmlns:p14="http://schemas.microsoft.com/office/powerpoint/2010/main" val="342644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A23FB8B8-E69F-42F5-9BFC-4390E841E3A7}" type="slidenum">
              <a:rPr lang="nb-NO" smtClean="0"/>
              <a:t>2</a:t>
            </a:fld>
            <a:endParaRPr lang="nb-NO"/>
          </a:p>
        </p:txBody>
      </p:sp>
    </p:spTree>
    <p:extLst>
      <p:ext uri="{BB962C8B-B14F-4D97-AF65-F5344CB8AC3E}">
        <p14:creationId xmlns:p14="http://schemas.microsoft.com/office/powerpoint/2010/main" val="9443159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baseline="0" dirty="0"/>
              <a:t>Ad 1 og 2: </a:t>
            </a:r>
          </a:p>
          <a:p>
            <a:endParaRPr lang="nb-NO" sz="1200" baseline="0" dirty="0"/>
          </a:p>
          <a:p>
            <a:r>
              <a:rPr lang="nb-NO" sz="1200" dirty="0"/>
              <a:t>I 28 av de 32 gjennomgåtte sakene har Statsforvalteren verken tatt de faktiske forholdene eller andre relevante momenter inn i vurderinger av nødvendighet og forholdsmessighet</a:t>
            </a:r>
          </a:p>
          <a:p>
            <a:endParaRPr lang="nb-NO" sz="1200" dirty="0"/>
          </a:p>
          <a:p>
            <a:r>
              <a:rPr lang="nb-NO" sz="1200" dirty="0"/>
              <a:t>Vilkåret faglig og etisk</a:t>
            </a:r>
            <a:r>
              <a:rPr lang="nb-NO" sz="1200" baseline="0" dirty="0"/>
              <a:t> forsvarlighet er bare vurdert i 11 vedtak. </a:t>
            </a:r>
            <a:r>
              <a:rPr lang="nb-NO" sz="1200" dirty="0"/>
              <a:t>Statsforvalterens vurdering av vilkåret i disse sakene er i hovedsak avgrenset til å konstatere at tiltakene er utformet i samarbeid med habiliteringstjenesten. </a:t>
            </a:r>
            <a:endParaRPr lang="nb-NO" sz="1200" baseline="0" dirty="0"/>
          </a:p>
          <a:p>
            <a:endParaRPr lang="nb-NO"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nb-NO" sz="1200" baseline="0" dirty="0"/>
              <a:t>Kun i noen få saker er alternative tvangstiltak vurdert</a:t>
            </a:r>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nb-NO" sz="1200" dirty="0"/>
              <a:t>Ofte er begrunnelsene for de enkelte vilkår så kortfattede at de ikke gir et tilstrekkelig grunnlag til å vurdere om det enkelte tvangstiltak er nødvendig som en siste utvei. </a:t>
            </a:r>
            <a:endParaRPr lang="nb-NO" sz="120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dirty="0"/>
          </a:p>
          <a:p>
            <a:pPr marL="0" marR="0" indent="0" algn="l" defTabSz="914400" rtl="0" eaLnBrk="1" fontAlgn="auto" latinLnBrk="0" hangingPunct="1">
              <a:lnSpc>
                <a:spcPct val="100000"/>
              </a:lnSpc>
              <a:spcBef>
                <a:spcPts val="0"/>
              </a:spcBef>
              <a:spcAft>
                <a:spcPts val="0"/>
              </a:spcAft>
              <a:buClrTx/>
              <a:buSzTx/>
              <a:buFontTx/>
              <a:buNone/>
              <a:tabLst/>
              <a:defRPr/>
            </a:pPr>
            <a:r>
              <a:rPr lang="nb-NO" sz="1200" b="1" dirty="0"/>
              <a:t>Ad 3: </a:t>
            </a:r>
            <a:r>
              <a:rPr lang="nb-NO" sz="1200" dirty="0"/>
              <a:t>Ingen av vedtakene inneholder en vurdering av hvilke skadelige virkninger tvang kan ha for personen, selv om enkelte av sakene gjelder inngripende vedtak som innebærer betydelig inngrep i den enkeltes autonomi eller omfattende fysisk tvangsbruk.</a:t>
            </a:r>
            <a:r>
              <a:rPr lang="nb-NO" sz="1200" baseline="0"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b="1" dirty="0"/>
          </a:p>
          <a:p>
            <a:pPr marL="0" marR="0" indent="0" algn="l" defTabSz="914400" rtl="0" eaLnBrk="1" fontAlgn="auto" latinLnBrk="0" hangingPunct="1">
              <a:lnSpc>
                <a:spcPct val="100000"/>
              </a:lnSpc>
              <a:spcBef>
                <a:spcPts val="0"/>
              </a:spcBef>
              <a:spcAft>
                <a:spcPts val="0"/>
              </a:spcAft>
              <a:buClrTx/>
              <a:buSzTx/>
              <a:buFontTx/>
              <a:buNone/>
              <a:tabLst/>
              <a:defRPr/>
            </a:pPr>
            <a:r>
              <a:rPr lang="nb-NO" sz="1200" b="1" dirty="0"/>
              <a:t>Ad 4: </a:t>
            </a:r>
            <a:r>
              <a:rPr lang="nb-NO" sz="1200" dirty="0"/>
              <a:t>Statsforvalterens bruk av standardtekster også omfattende. Dette skaper risiko for at vurderingene av de enkelte vilkårene for tvang ikke blir gjort på bakgrunn av de faktiske omstendighetene i saken. </a:t>
            </a:r>
          </a:p>
          <a:p>
            <a:endParaRPr lang="nb-NO" sz="1200" baseline="0" dirty="0"/>
          </a:p>
          <a:p>
            <a:r>
              <a:rPr lang="nb-NO" sz="1200" b="1" baseline="0" dirty="0"/>
              <a:t>En særskilt sakstype vi så var fotfølging som tvangstiltak. Disse vedtakene er spesielt inngripende. </a:t>
            </a:r>
            <a:r>
              <a:rPr lang="nb-NO" sz="1200" baseline="0" dirty="0"/>
              <a:t>Vedtakene er noe mer omfattende enn andre vedtak. Og det er mer utførlig redegjort for personens situasjon. Flere av vilkårene er nevnt, men vurderingene er uten unntak ikke knyttet til personens situasjon. </a:t>
            </a:r>
          </a:p>
          <a:p>
            <a:endParaRPr lang="nb-NO" sz="1200" baseline="0" dirty="0"/>
          </a:p>
          <a:p>
            <a:r>
              <a:rPr lang="nb-NO" sz="1200" baseline="0" dirty="0"/>
              <a:t>Statsforvalteren</a:t>
            </a:r>
            <a:r>
              <a:rPr lang="nb-NO" sz="1200" dirty="0"/>
              <a:t> nesten utelukkende benytter standardtekst til å begrunne tvangstiltakene. Det er også her en svakhet at det ikke fremgår av begrunnelsen at vurderingen knytter seg til den enkeltes situasjon. Utover en beskrivelse av hvilken skade som skal avverges i det enkelte tilfelle, er Statsforvalterens vurderinger helt sammenfallende i alle sakene. </a:t>
            </a:r>
          </a:p>
        </p:txBody>
      </p:sp>
      <p:sp>
        <p:nvSpPr>
          <p:cNvPr id="4" name="Plassholder for lysbildenummer 3"/>
          <p:cNvSpPr>
            <a:spLocks noGrp="1"/>
          </p:cNvSpPr>
          <p:nvPr>
            <p:ph type="sldNum" sz="quarter" idx="10"/>
          </p:nvPr>
        </p:nvSpPr>
        <p:spPr/>
        <p:txBody>
          <a:bodyPr/>
          <a:lstStyle/>
          <a:p>
            <a:fld id="{9AB25951-FC29-4002-9F14-34D0D44ED24D}" type="slidenum">
              <a:rPr lang="nb-NO" smtClean="0"/>
              <a:t>20</a:t>
            </a:fld>
            <a:endParaRPr lang="nb-NO"/>
          </a:p>
        </p:txBody>
      </p:sp>
    </p:spTree>
    <p:extLst>
      <p:ext uri="{BB962C8B-B14F-4D97-AF65-F5344CB8AC3E}">
        <p14:creationId xmlns:p14="http://schemas.microsoft.com/office/powerpoint/2010/main" val="18463956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En parts</a:t>
            </a:r>
            <a:r>
              <a:rPr lang="nb-NO" baseline="0" dirty="0"/>
              <a:t> rett til underretting om vedtak r</a:t>
            </a:r>
            <a:r>
              <a:rPr lang="nb-NO" dirty="0"/>
              <a:t>eguleres først og fremst av</a:t>
            </a:r>
            <a:r>
              <a:rPr lang="nb-NO" baseline="0" dirty="0"/>
              <a:t> forvaltningsloven § 27, men HOL kapittel 9 har også egne regler som sikrer pårørende og verge informasjon om vedtaket.</a:t>
            </a:r>
          </a:p>
          <a:p>
            <a:pPr marL="171450" indent="-171450">
              <a:buFont typeface="Arial" panose="020B0604020202020204" pitchFamily="34" charset="0"/>
              <a:buChar char="•"/>
            </a:pPr>
            <a:r>
              <a:rPr lang="nb-NO" i="1" dirty="0"/>
              <a:t>Hol § 9-8: Statsforvalteren skal gi vergen og pårørende opplysning om klageadgangen</a:t>
            </a:r>
          </a:p>
          <a:p>
            <a:pPr marL="171450" indent="-171450">
              <a:buFont typeface="Arial" panose="020B0604020202020204" pitchFamily="34" charset="0"/>
              <a:buChar char="•"/>
            </a:pPr>
            <a:r>
              <a:rPr lang="nb-NO" i="1" dirty="0"/>
              <a:t>Hol § 9-3: brukeren,</a:t>
            </a:r>
            <a:r>
              <a:rPr lang="nb-NO" i="1" baseline="0" dirty="0"/>
              <a:t> pasienten, pårørende og verge skal høres før det treffes vedtak om bruk av tvang og makt og gis informasjon om adgangen til å uttale seg i saker som skal overprøves, klageadgang og adgangen til å bringe vedtak inn for tilsynsmyndighet og tingretten</a:t>
            </a:r>
            <a:endParaRPr lang="nb-NO" i="1" dirty="0"/>
          </a:p>
          <a:p>
            <a:pPr marL="0" indent="0">
              <a:buFont typeface="Arial" panose="020B0604020202020204" pitchFamily="34" charset="0"/>
              <a:buNone/>
            </a:pPr>
            <a:endParaRPr lang="nb-NO" dirty="0"/>
          </a:p>
          <a:p>
            <a:r>
              <a:rPr lang="nb-NO" dirty="0"/>
              <a:t>Utgangspunktet</a:t>
            </a:r>
            <a:r>
              <a:rPr lang="nb-NO" baseline="0" dirty="0"/>
              <a:t> er at f</a:t>
            </a:r>
            <a:r>
              <a:rPr lang="nb-NO" dirty="0"/>
              <a:t>orvaltningsorganet</a:t>
            </a:r>
            <a:r>
              <a:rPr lang="nb-NO" baseline="0" dirty="0"/>
              <a:t> som fatter vedtaket også</a:t>
            </a:r>
            <a:r>
              <a:rPr lang="nb-NO" dirty="0"/>
              <a:t> skal underrette. </a:t>
            </a:r>
          </a:p>
          <a:p>
            <a:endParaRPr lang="nb-NO" dirty="0"/>
          </a:p>
          <a:p>
            <a:r>
              <a:rPr lang="nb-NO" dirty="0"/>
              <a:t>Det står ikke klart i loven at FM skal gi personen selv opplysning om klageadgangen.</a:t>
            </a:r>
            <a:r>
              <a:rPr lang="nb-NO" baseline="0" dirty="0"/>
              <a:t> Det er imidlertid ikke tvil om at personen selv har klageadgang. § 9-8 er ment som en utvidelse – gir partsrettigheter til verge og pårørende. </a:t>
            </a:r>
          </a:p>
          <a:p>
            <a:endParaRPr lang="nb-NO" dirty="0"/>
          </a:p>
          <a:p>
            <a:r>
              <a:rPr lang="nb-NO" b="1" dirty="0"/>
              <a:t>Vi har undersøkt om og i hvilken grad personen</a:t>
            </a:r>
            <a:r>
              <a:rPr lang="nb-NO" b="1" baseline="0" dirty="0"/>
              <a:t> </a:t>
            </a:r>
            <a:r>
              <a:rPr lang="nb-NO" b="1" dirty="0"/>
              <a:t>står som mottaker av vedtakene som gjelder dem selv. </a:t>
            </a:r>
          </a:p>
          <a:p>
            <a:endParaRPr lang="nb-NO" b="1" dirty="0"/>
          </a:p>
          <a:p>
            <a:r>
              <a:rPr lang="nb-NO" b="1" dirty="0"/>
              <a:t>Og om det fremgår av sakens dokumenter om personen er orientert om hvilke rettigheter de har som følge av at det er fattet vedtak. </a:t>
            </a:r>
          </a:p>
        </p:txBody>
      </p:sp>
      <p:sp>
        <p:nvSpPr>
          <p:cNvPr id="4" name="Plassholder for lysbildenummer 3"/>
          <p:cNvSpPr>
            <a:spLocks noGrp="1"/>
          </p:cNvSpPr>
          <p:nvPr>
            <p:ph type="sldNum" sz="quarter" idx="10"/>
          </p:nvPr>
        </p:nvSpPr>
        <p:spPr/>
        <p:txBody>
          <a:bodyPr/>
          <a:lstStyle/>
          <a:p>
            <a:fld id="{9AB25951-FC29-4002-9F14-34D0D44ED24D}" type="slidenum">
              <a:rPr lang="nb-NO" smtClean="0"/>
              <a:t>21</a:t>
            </a:fld>
            <a:endParaRPr lang="nb-NO"/>
          </a:p>
        </p:txBody>
      </p:sp>
    </p:spTree>
    <p:extLst>
      <p:ext uri="{BB962C8B-B14F-4D97-AF65-F5344CB8AC3E}">
        <p14:creationId xmlns:p14="http://schemas.microsoft.com/office/powerpoint/2010/main" val="27089202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buClr>
                <a:schemeClr val="accent5">
                  <a:lumMod val="75000"/>
                </a:schemeClr>
              </a:buClr>
            </a:pPr>
            <a:r>
              <a:rPr lang="nb-NO" sz="1200" baseline="0" dirty="0"/>
              <a:t>Her kan funnene oppsummeres i to hovedpunkter</a:t>
            </a:r>
          </a:p>
          <a:p>
            <a:pPr>
              <a:buClr>
                <a:schemeClr val="accent5">
                  <a:lumMod val="75000"/>
                </a:schemeClr>
              </a:buClr>
            </a:pPr>
            <a:endParaRPr lang="nb-NO" sz="1200" baseline="0" dirty="0"/>
          </a:p>
          <a:p>
            <a:pPr marL="228600" indent="-228600">
              <a:buClr>
                <a:schemeClr val="accent5">
                  <a:lumMod val="75000"/>
                </a:schemeClr>
              </a:buClr>
              <a:buAutoNum type="arabicPeriod"/>
            </a:pPr>
            <a:r>
              <a:rPr lang="nb-NO" sz="1200" b="0" dirty="0"/>
              <a:t>Den utviklingshemmede står som mottaker i ni av 32 vedtak</a:t>
            </a:r>
            <a:r>
              <a:rPr lang="nb-NO" sz="1200" b="0" baseline="0" dirty="0"/>
              <a:t> fra kommunen. Men ingen fra Statsforvalteren</a:t>
            </a:r>
          </a:p>
          <a:p>
            <a:pPr marL="228600" indent="-228600">
              <a:buClr>
                <a:schemeClr val="accent5">
                  <a:lumMod val="75000"/>
                </a:schemeClr>
              </a:buClr>
              <a:buAutoNum type="arabicPeriod"/>
            </a:pPr>
            <a:r>
              <a:rPr lang="nb-NO" sz="1200" b="0" dirty="0"/>
              <a:t>Ikke dokumentert om vedkommende er orientert om vedtaket, klageadgangen og mulighet til fritt rettsråd</a:t>
            </a:r>
          </a:p>
          <a:p>
            <a:pPr>
              <a:buClr>
                <a:schemeClr val="accent5">
                  <a:lumMod val="75000"/>
                </a:schemeClr>
              </a:buClr>
            </a:pPr>
            <a:endParaRPr lang="nb-NO" sz="1200" dirty="0"/>
          </a:p>
          <a:p>
            <a:pPr>
              <a:buClr>
                <a:schemeClr val="accent5">
                  <a:lumMod val="75000"/>
                </a:schemeClr>
              </a:buClr>
            </a:pPr>
            <a:r>
              <a:rPr lang="nb-NO" sz="1200" dirty="0"/>
              <a:t>I flere</a:t>
            </a:r>
            <a:r>
              <a:rPr lang="nb-NO" sz="1200" baseline="0" dirty="0"/>
              <a:t> saker fremgår det at personen både leser og skriver, og de kognitive ferdighetene er beskrevet på en slik måte at det gir grunn til å tro at han/hun kunne satt seg inn i vedtaket og forstått hva det ville bety å klage. </a:t>
            </a:r>
          </a:p>
          <a:p>
            <a:pPr>
              <a:buClr>
                <a:schemeClr val="accent5">
                  <a:lumMod val="75000"/>
                </a:schemeClr>
              </a:buClr>
            </a:pPr>
            <a:endParaRPr lang="nb-NO" sz="1200" baseline="0" dirty="0"/>
          </a:p>
          <a:p>
            <a:pPr>
              <a:buClr>
                <a:schemeClr val="accent5">
                  <a:lumMod val="75000"/>
                </a:schemeClr>
              </a:buClr>
            </a:pPr>
            <a:r>
              <a:rPr lang="nb-NO" sz="1200" baseline="0" dirty="0"/>
              <a:t>Når det gjelder underretting og informasjon mener vi det derfor er grunn til å være bekymret for om personene har fått sine rettigheter etter forvaltningsloven på lik linje med andre. </a:t>
            </a:r>
          </a:p>
          <a:p>
            <a:pPr>
              <a:buClr>
                <a:schemeClr val="accent5">
                  <a:lumMod val="75000"/>
                </a:schemeClr>
              </a:buClr>
            </a:pPr>
            <a:endParaRPr lang="nb-NO" sz="1200" b="0" baseline="0" dirty="0"/>
          </a:p>
          <a:p>
            <a:r>
              <a:rPr lang="nb-NO" sz="1200" dirty="0"/>
              <a:t>Når vi spurte alle embetene om I hvor mange av vedtakene dere fattet i 2019 var personen registret som mottaker av vedtaket og fikk oversendt dette svarte:</a:t>
            </a:r>
          </a:p>
          <a:p>
            <a:endParaRPr lang="nb-NO" sz="1200" dirty="0"/>
          </a:p>
          <a:p>
            <a:pPr>
              <a:lnSpc>
                <a:spcPct val="107000"/>
              </a:lnSpc>
              <a:spcAft>
                <a:spcPts val="800"/>
              </a:spcAft>
            </a:pPr>
            <a:r>
              <a:rPr lang="nb-NO" sz="1200" b="1" dirty="0">
                <a:effectLst/>
                <a:latin typeface="Calibri" panose="020F0502020204030204" pitchFamily="34" charset="0"/>
                <a:ea typeface="Calibri" panose="020F0502020204030204" pitchFamily="34" charset="0"/>
                <a:cs typeface="Times New Roman" panose="02020603050405020304" pitchFamily="18" charset="0"/>
              </a:rPr>
              <a:t>Tre embeter</a:t>
            </a:r>
            <a:r>
              <a:rPr lang="nb-NO" sz="1200" dirty="0">
                <a:effectLst/>
                <a:latin typeface="Calibri" panose="020F0502020204030204" pitchFamily="34" charset="0"/>
                <a:ea typeface="Calibri" panose="020F0502020204030204" pitchFamily="34" charset="0"/>
                <a:cs typeface="Times New Roman" panose="02020603050405020304" pitchFamily="18" charset="0"/>
              </a:rPr>
              <a:t> har oppgitt at de som hovedregel sender vedtaket i kopi til personen vedtaket gjelder (Rogaland, Troms og Finnmark og Vestfold og Telemark). </a:t>
            </a:r>
          </a:p>
          <a:p>
            <a:pPr>
              <a:lnSpc>
                <a:spcPct val="107000"/>
              </a:lnSpc>
              <a:spcAft>
                <a:spcPts val="800"/>
              </a:spcAft>
            </a:pP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200" dirty="0">
                <a:effectLst/>
                <a:latin typeface="Calibri" panose="020F0502020204030204" pitchFamily="34" charset="0"/>
                <a:ea typeface="Calibri" panose="020F0502020204030204" pitchFamily="34" charset="0"/>
                <a:cs typeface="Times New Roman" panose="02020603050405020304" pitchFamily="18" charset="0"/>
              </a:rPr>
              <a:t>Rogaland oppgir at de likevel ikke sender vedtaket i kopi i tilfeller der </a:t>
            </a:r>
            <a:r>
              <a:rPr lang="nb-NO" sz="1200" dirty="0">
                <a:effectLst/>
                <a:latin typeface="Calibri" panose="020F0502020204030204" pitchFamily="34" charset="0"/>
                <a:ea typeface="Calibri" panose="020F0502020204030204" pitchFamily="34" charset="0"/>
                <a:cs typeface="Calibri" panose="020F0502020204030204" pitchFamily="34" charset="0"/>
              </a:rPr>
              <a:t>kommunen, spesialisthelsetjenesten, verge og pårørende er enige om at det av ulike årsaker vil være uheldig at tjenestemottaker mottar en slik kopi, og antar at det gjelder omtrent 2-3 saker i 2019.</a:t>
            </a:r>
          </a:p>
          <a:p>
            <a:pPr>
              <a:lnSpc>
                <a:spcPct val="107000"/>
              </a:lnSpc>
              <a:spcAft>
                <a:spcPts val="800"/>
              </a:spcAft>
            </a:pP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200" dirty="0">
                <a:effectLst/>
                <a:latin typeface="Calibri" panose="020F0502020204030204" pitchFamily="34" charset="0"/>
                <a:ea typeface="Calibri" panose="020F0502020204030204" pitchFamily="34" charset="0"/>
                <a:cs typeface="Calibri" panose="020F0502020204030204" pitchFamily="34" charset="0"/>
              </a:rPr>
              <a:t>Vestfold og Telemark skriver at selv om de alltid sender vedtak i kopi, så er de kjent med at majoriteten av personene som har vedtak ikke kan lese og/eller ikke har forutsetninger til å forstå hva overprøvingen omhandler. Og at de har noen erfaringer med at tjenestemottakere har respondert negativt på å motta brev om overprøving. Og til tross for konsekvenser av dette har vært at utageringsproblematikk har økt i frekvens og intensitet, har de opprettholdt hovedregelen om å sende vedtaket i kopi. Herunder er det viktig å minne om at vi ved å sende kopi til tjenestemottaker sikrer at boligen mottar kopi av overprøvingen, og unngår at overprøvingen blir liggende ufordelt i kommunens postmottak.</a:t>
            </a:r>
          </a:p>
          <a:p>
            <a:pPr>
              <a:lnSpc>
                <a:spcPct val="107000"/>
              </a:lnSpc>
              <a:spcAft>
                <a:spcPts val="800"/>
              </a:spcAft>
            </a:pP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200" dirty="0">
                <a:effectLst/>
                <a:latin typeface="Calibri" panose="020F0502020204030204" pitchFamily="34" charset="0"/>
                <a:ea typeface="Calibri" panose="020F0502020204030204" pitchFamily="34" charset="0"/>
                <a:cs typeface="Calibri" panose="020F0502020204030204" pitchFamily="34" charset="0"/>
              </a:rPr>
              <a:t>I de </a:t>
            </a:r>
            <a:r>
              <a:rPr lang="nb-NO" sz="1200" b="1" dirty="0">
                <a:effectLst/>
                <a:latin typeface="Calibri" panose="020F0502020204030204" pitchFamily="34" charset="0"/>
                <a:ea typeface="Calibri" panose="020F0502020204030204" pitchFamily="34" charset="0"/>
                <a:cs typeface="Calibri" panose="020F0502020204030204" pitchFamily="34" charset="0"/>
              </a:rPr>
              <a:t>fem tilfellene</a:t>
            </a:r>
            <a:r>
              <a:rPr lang="nb-NO" sz="1200" dirty="0">
                <a:effectLst/>
                <a:latin typeface="Calibri" panose="020F0502020204030204" pitchFamily="34" charset="0"/>
                <a:ea typeface="Calibri" panose="020F0502020204030204" pitchFamily="34" charset="0"/>
                <a:cs typeface="Calibri" panose="020F0502020204030204" pitchFamily="34" charset="0"/>
              </a:rPr>
              <a:t> der vedtaket ikke blir sendt til personen har embetene noe ulike begrunnelser. Agder forutsetter at underretting skjer gjennom å sende vedtaket til verge/pårørende. De sender også kopi til habiliteringstjenesten.</a:t>
            </a:r>
          </a:p>
          <a:p>
            <a:pPr>
              <a:lnSpc>
                <a:spcPct val="107000"/>
              </a:lnSpc>
              <a:spcAft>
                <a:spcPts val="800"/>
              </a:spcAft>
            </a:pP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200" dirty="0">
                <a:effectLst/>
                <a:latin typeface="Calibri" panose="020F0502020204030204" pitchFamily="34" charset="0"/>
                <a:ea typeface="Calibri" panose="020F0502020204030204" pitchFamily="34" charset="0"/>
                <a:cs typeface="Calibri" panose="020F0502020204030204" pitchFamily="34" charset="0"/>
              </a:rPr>
              <a:t>Innlandet har lagt til grunn at personene mottar tilpasset informasjon om vedtaket og viser for øvrig til </a:t>
            </a:r>
            <a:r>
              <a:rPr lang="nb-NO" sz="1200" b="1" dirty="0">
                <a:effectLst/>
                <a:latin typeface="Calibri" panose="020F0502020204030204" pitchFamily="34" charset="0"/>
                <a:ea typeface="Calibri" panose="020F0502020204030204" pitchFamily="34" charset="0"/>
                <a:cs typeface="Calibri" panose="020F0502020204030204" pitchFamily="34" charset="0"/>
              </a:rPr>
              <a:t>Helsetilsynets retningslinje </a:t>
            </a:r>
            <a:r>
              <a:rPr lang="nb-NO" sz="1200" dirty="0">
                <a:effectLst/>
                <a:latin typeface="Calibri" panose="020F0502020204030204" pitchFamily="34" charset="0"/>
                <a:ea typeface="Calibri" panose="020F0502020204030204" pitchFamily="34" charset="0"/>
                <a:cs typeface="Calibri" panose="020F0502020204030204" pitchFamily="34" charset="0"/>
              </a:rPr>
              <a:t>som sier:</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pPr marL="180340" marR="60325">
              <a:lnSpc>
                <a:spcPct val="107000"/>
              </a:lnSpc>
              <a:spcBef>
                <a:spcPts val="1000"/>
              </a:spcBef>
              <a:spcAft>
                <a:spcPts val="800"/>
              </a:spcAft>
            </a:pPr>
            <a:endParaRPr lang="nb-NO" sz="1200" i="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marL="180340" marR="60325">
              <a:lnSpc>
                <a:spcPct val="107000"/>
              </a:lnSpc>
              <a:spcBef>
                <a:spcPts val="1000"/>
              </a:spcBef>
              <a:spcAft>
                <a:spcPts val="800"/>
              </a:spcAft>
            </a:pPr>
            <a:r>
              <a:rPr lang="nb-NO" sz="1200" i="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Utfallet av fylkesmannens overprøving skal formidles skriftlig til kommunen, med kopi til verge, nærmeste pårørende og spesialisthelsetjenesten. Også bruker skal ha underretning om utfallet av fylkesmannens overprøving, med mindre det er avklart at bruker skal informeres på annen måte</a:t>
            </a:r>
          </a:p>
          <a:p>
            <a:pPr>
              <a:lnSpc>
                <a:spcPct val="107000"/>
              </a:lnSpc>
              <a:spcAft>
                <a:spcPts val="800"/>
              </a:spcAft>
            </a:pP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200" dirty="0">
                <a:effectLst/>
                <a:latin typeface="Calibri" panose="020F0502020204030204" pitchFamily="34" charset="0"/>
                <a:ea typeface="Calibri" panose="020F0502020204030204" pitchFamily="34" charset="0"/>
                <a:cs typeface="Times New Roman" panose="02020603050405020304" pitchFamily="18" charset="0"/>
              </a:rPr>
              <a:t>Møre og Romsdal har valgt å presisere overfor kommunene at de må informere personen om innholdet i vedtaket i tråd med pasient- og brukerrettighetsloven § 3-2 sjuende avsnitt og § 3-5. De oppgir også at </a:t>
            </a:r>
            <a:r>
              <a:rPr lang="nb-NO" sz="1200" dirty="0">
                <a:effectLst/>
                <a:latin typeface="Calibri" panose="020F0502020204030204" pitchFamily="34" charset="0"/>
                <a:ea typeface="Calibri" panose="020F0502020204030204" pitchFamily="34" charset="0"/>
                <a:cs typeface="Calibri" panose="020F0502020204030204" pitchFamily="34" charset="0"/>
              </a:rPr>
              <a:t>der de har hatt direkte kommunikasjon med bruker i forkant av vedtak har de i tillegg tatt kontakt med verge for å forsikre oss om at bruker blir informert. </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nb-NO" sz="12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nb-NO" sz="1200" dirty="0">
                <a:effectLst/>
                <a:latin typeface="Calibri" panose="020F0502020204030204" pitchFamily="34" charset="0"/>
                <a:ea typeface="Calibri" panose="020F0502020204030204" pitchFamily="34" charset="0"/>
                <a:cs typeface="Calibri" panose="020F0502020204030204" pitchFamily="34" charset="0"/>
              </a:rPr>
              <a:t>Oslo og Viken har oppgitt at de har diskutert dette som et stort dilemma. Og viser til at de er kjent med at mange brukere ikke skjønner brev fra det offentlige, enten fordi de ikke har kognitive forutsetninger for dette eller fordi de blir frustrert over å ikke skjønne innholdet i brevet. </a:t>
            </a:r>
            <a:r>
              <a:rPr lang="nb-NO" sz="1200" b="1" dirty="0">
                <a:effectLst/>
                <a:latin typeface="Calibri" panose="020F0502020204030204" pitchFamily="34" charset="0"/>
                <a:ea typeface="Calibri" panose="020F0502020204030204" pitchFamily="34" charset="0"/>
                <a:cs typeface="Calibri" panose="020F0502020204030204" pitchFamily="34" charset="0"/>
              </a:rPr>
              <a:t>Derfor har de diskutert om det skal lages et enklere brev som skal sendes til bruker, men har kommet til at vesentlig informasjon da kan bli borte</a:t>
            </a:r>
            <a:r>
              <a:rPr lang="nb-NO" sz="1200" dirty="0">
                <a:effectLst/>
                <a:latin typeface="Calibri" panose="020F0502020204030204" pitchFamily="34" charset="0"/>
                <a:ea typeface="Calibri" panose="020F0502020204030204" pitchFamily="34" charset="0"/>
                <a:cs typeface="Calibri" panose="020F0502020204030204" pitchFamily="34" charset="0"/>
              </a:rPr>
              <a:t>. Derfor har de landet på å ikke sende vedtaket til personen det gjelder. De har isteden s</a:t>
            </a:r>
            <a:r>
              <a:rPr lang="nb-NO" sz="1200" b="1" dirty="0">
                <a:effectLst/>
                <a:latin typeface="Calibri" panose="020F0502020204030204" pitchFamily="34" charset="0"/>
                <a:ea typeface="Calibri" panose="020F0502020204030204" pitchFamily="34" charset="0"/>
                <a:cs typeface="Calibri" panose="020F0502020204030204" pitchFamily="34" charset="0"/>
              </a:rPr>
              <a:t>krevet inn i vedtaket at de forutsetter at kommunen/bydelen underretter bruker om vedtaket</a:t>
            </a:r>
            <a:r>
              <a:rPr lang="nb-NO" sz="1200" dirty="0">
                <a:effectLst/>
                <a:latin typeface="Calibri" panose="020F0502020204030204" pitchFamily="34" charset="0"/>
                <a:ea typeface="Calibri" panose="020F0502020204030204" pitchFamily="34" charset="0"/>
                <a:cs typeface="Calibri" panose="020F0502020204030204" pitchFamily="34" charset="0"/>
              </a:rPr>
              <a:t>.</a:t>
            </a:r>
          </a:p>
          <a:p>
            <a:pPr>
              <a:lnSpc>
                <a:spcPct val="107000"/>
              </a:lnSpc>
              <a:spcAft>
                <a:spcPts val="800"/>
              </a:spcAft>
            </a:pP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200" b="1" dirty="0">
                <a:effectLst/>
                <a:latin typeface="Calibri" panose="020F0502020204030204" pitchFamily="34" charset="0"/>
                <a:ea typeface="Calibri" panose="020F0502020204030204" pitchFamily="34" charset="0"/>
                <a:cs typeface="Calibri" panose="020F0502020204030204" pitchFamily="34" charset="0"/>
              </a:rPr>
              <a:t>Det etterlatte inntrykket er at FM mener det kan være problematisk å sende vedtaket til personen det gjelder eller at de ikke trenger/ønsker slik informasjon. Det er heller ingen som gir informasjon om vedtaket på en tilrettelagt måte, og mener det vil ivaretas av kommunen. Igjen vises det til Helsetilsynets retningslinje for saksbehandling som en av årsakene til praksisen.</a:t>
            </a:r>
            <a:endParaRPr lang="nb-NO"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Plassholder for lysbildenummer 3"/>
          <p:cNvSpPr>
            <a:spLocks noGrp="1"/>
          </p:cNvSpPr>
          <p:nvPr>
            <p:ph type="sldNum" sz="quarter" idx="10"/>
          </p:nvPr>
        </p:nvSpPr>
        <p:spPr/>
        <p:txBody>
          <a:bodyPr/>
          <a:lstStyle/>
          <a:p>
            <a:fld id="{9AB25951-FC29-4002-9F14-34D0D44ED24D}" type="slidenum">
              <a:rPr lang="nb-NO" smtClean="0"/>
              <a:t>22</a:t>
            </a:fld>
            <a:endParaRPr lang="nb-NO"/>
          </a:p>
        </p:txBody>
      </p:sp>
    </p:spTree>
    <p:extLst>
      <p:ext uri="{BB962C8B-B14F-4D97-AF65-F5344CB8AC3E}">
        <p14:creationId xmlns:p14="http://schemas.microsoft.com/office/powerpoint/2010/main" val="32676058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0" dirty="0"/>
              <a:t>Spesielle krav til kvalifisert personale ved gjennomføring av tvangstiltak</a:t>
            </a:r>
            <a:r>
              <a:rPr lang="nb-NO" sz="1200" b="0" baseline="0" dirty="0"/>
              <a:t> følger av HOL.</a:t>
            </a:r>
          </a:p>
          <a:p>
            <a:endParaRPr lang="nb-NO" sz="1200" b="0" dirty="0"/>
          </a:p>
          <a:p>
            <a:r>
              <a:rPr lang="nb-NO" sz="1200" b="0" dirty="0"/>
              <a:t>FM kan gi dispensasjon i «særlige tilfeller»</a:t>
            </a:r>
          </a:p>
          <a:p>
            <a:endParaRPr lang="nb-NO" sz="1200" dirty="0"/>
          </a:p>
          <a:p>
            <a:r>
              <a:rPr lang="nb-NO" sz="1200" b="1" dirty="0"/>
              <a:t>Undersøkt i hvor stor utstrekning kommunene har søkt om, og Statsforvalteren har innvilget, dispensasjon fra utdanningskravet i § 9-9 tredje ledd. </a:t>
            </a:r>
          </a:p>
          <a:p>
            <a:endParaRPr lang="nb-NO" sz="1200" b="1" dirty="0"/>
          </a:p>
          <a:p>
            <a:r>
              <a:rPr lang="nb-NO" sz="1200" b="1" dirty="0"/>
              <a:t>Vi har sett på siste søknad om dispensasjon fra kommunen og siste vedtak om dispensasjon fra Statsforvalteren. Vi har undersøkt kommunens begrunnelser for å søke om dispensasjon. Vi har også sett på Statsforvalterens vurdering av vilkåret «særlig tilfelle» og på det totale antall tjenesteytere som er registrert som de som skal kunne gjennomføre tvang</a:t>
            </a:r>
          </a:p>
          <a:p>
            <a:endParaRPr lang="nb-NO" sz="1200" b="1" dirty="0"/>
          </a:p>
          <a:p>
            <a:pPr marL="0" marR="0" indent="0" algn="l" defTabSz="914400" rtl="0" eaLnBrk="1" fontAlgn="auto" latinLnBrk="0" hangingPunct="1">
              <a:lnSpc>
                <a:spcPct val="100000"/>
              </a:lnSpc>
              <a:spcBef>
                <a:spcPts val="0"/>
              </a:spcBef>
              <a:spcAft>
                <a:spcPts val="0"/>
              </a:spcAft>
              <a:buClrTx/>
              <a:buSzTx/>
              <a:buFontTx/>
              <a:buNone/>
              <a:tabLst/>
              <a:defRPr/>
            </a:pPr>
            <a:r>
              <a:rPr lang="nb-NO" sz="1200" dirty="0"/>
              <a:t>Dette er en</a:t>
            </a:r>
            <a:r>
              <a:rPr lang="nb-NO" sz="1200" baseline="0" dirty="0"/>
              <a:t> velkjent problemstilling og våre funn skiller seg ikke fra andre undersøkelser som er gjort av det samme. </a:t>
            </a:r>
            <a:endParaRPr lang="nb-NO"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b="0" dirty="0"/>
          </a:p>
          <a:p>
            <a:pPr marL="0" marR="0" indent="0" algn="l" defTabSz="914400" rtl="0" eaLnBrk="1" fontAlgn="auto" latinLnBrk="0" hangingPunct="1">
              <a:lnSpc>
                <a:spcPct val="100000"/>
              </a:lnSpc>
              <a:spcBef>
                <a:spcPts val="0"/>
              </a:spcBef>
              <a:spcAft>
                <a:spcPts val="0"/>
              </a:spcAft>
              <a:buClrTx/>
              <a:buSzTx/>
              <a:buFontTx/>
              <a:buNone/>
              <a:tabLst/>
              <a:defRPr/>
            </a:pPr>
            <a:r>
              <a:rPr lang="nb-NO" sz="1200" b="0" dirty="0"/>
              <a:t>Hvor mange tjenesteytere som det er gitt dispensasjon for varierer fra</a:t>
            </a:r>
            <a:r>
              <a:rPr lang="nb-NO" sz="1200" b="0" baseline="0" dirty="0"/>
              <a:t> sak til sak</a:t>
            </a:r>
            <a:r>
              <a:rPr lang="nb-NO" sz="1200" b="0" dirty="0"/>
              <a:t> – i en sak 36 av 39 tjenesteytere. </a:t>
            </a:r>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b="0" dirty="0"/>
          </a:p>
          <a:p>
            <a:pPr marL="0" marR="0" indent="0" algn="l" defTabSz="914400" rtl="0" eaLnBrk="1" fontAlgn="auto" latinLnBrk="0" hangingPunct="1">
              <a:lnSpc>
                <a:spcPct val="100000"/>
              </a:lnSpc>
              <a:spcBef>
                <a:spcPts val="0"/>
              </a:spcBef>
              <a:spcAft>
                <a:spcPts val="0"/>
              </a:spcAft>
              <a:buClrTx/>
              <a:buSzTx/>
              <a:buFontTx/>
              <a:buNone/>
              <a:tabLst/>
              <a:defRPr/>
            </a:pPr>
            <a:r>
              <a:rPr lang="nb-NO" sz="1200" dirty="0"/>
              <a:t>Rundskrivet angir at «Kommunen må redegjøre for hvilke omstendigheter som gjør situasjonen til et særlig tilfelle, og Statsforvalteren må gjøre en konkret vurdering av dette.» </a:t>
            </a:r>
            <a:endParaRPr lang="nb-NO" sz="1200" b="0" dirty="0"/>
          </a:p>
          <a:p>
            <a:endParaRPr lang="nb-NO" sz="1200" dirty="0"/>
          </a:p>
          <a:p>
            <a:pPr marL="0" marR="0" indent="0" algn="l" defTabSz="914400" rtl="0" eaLnBrk="1" fontAlgn="auto" latinLnBrk="0" hangingPunct="1">
              <a:lnSpc>
                <a:spcPct val="100000"/>
              </a:lnSpc>
              <a:spcBef>
                <a:spcPts val="0"/>
              </a:spcBef>
              <a:spcAft>
                <a:spcPts val="0"/>
              </a:spcAft>
              <a:buClrTx/>
              <a:buSzTx/>
              <a:buFontTx/>
              <a:buNone/>
              <a:tabLst/>
              <a:defRPr/>
            </a:pPr>
            <a:r>
              <a:rPr lang="nb-NO" sz="1200" dirty="0"/>
              <a:t>I flere av sakene har kommunen vist til mangel på kvalifisert personell som årsak. En kommune har oppgitt at «mangelen på kvalifisert personell gjør at det ikke er dekning på alle vakter i turnus, det er rett og slett ikke mulig å dekke behovet med de vi har». En annen kommune har oppgitt at «Det er ikke stillingshjemler til flere med 3-årig høyskole. Enhetsleder jobber for det meste administrativt. I denne situasjonen er det vanskelig å følge utdanningskravet». </a:t>
            </a:r>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dirty="0"/>
          </a:p>
          <a:p>
            <a:pPr marL="0" marR="0" indent="0" algn="l" defTabSz="914400" rtl="0" eaLnBrk="1" fontAlgn="auto" latinLnBrk="0" hangingPunct="1">
              <a:lnSpc>
                <a:spcPct val="100000"/>
              </a:lnSpc>
              <a:spcBef>
                <a:spcPts val="0"/>
              </a:spcBef>
              <a:spcAft>
                <a:spcPts val="0"/>
              </a:spcAft>
              <a:buClrTx/>
              <a:buSzTx/>
              <a:buFontTx/>
              <a:buNone/>
              <a:tabLst/>
              <a:defRPr/>
            </a:pPr>
            <a:r>
              <a:rPr lang="nb-NO" sz="1200" dirty="0"/>
              <a:t>I 24 av sakene bruker Statsforvalteren en standardtekst ved vurdering av dispensasjon fra utdanningskravet. </a:t>
            </a:r>
            <a:endParaRPr lang="nb-NO" sz="1200" b="0" dirty="0"/>
          </a:p>
          <a:p>
            <a:pPr>
              <a:buClr>
                <a:schemeClr val="accent5">
                  <a:lumMod val="75000"/>
                </a:schemeClr>
              </a:buClr>
            </a:pPr>
            <a:endParaRPr lang="nb-NO" sz="1200" b="0" dirty="0">
              <a:solidFill>
                <a:schemeClr val="tx1"/>
              </a:solidFill>
            </a:endParaRPr>
          </a:p>
          <a:p>
            <a:r>
              <a:rPr lang="nb-NO" sz="1200" dirty="0"/>
              <a:t>Av standardteksten</a:t>
            </a:r>
            <a:r>
              <a:rPr lang="nb-NO" sz="1200" baseline="0" dirty="0"/>
              <a:t> f</a:t>
            </a:r>
            <a:r>
              <a:rPr lang="nb-NO" sz="1200" dirty="0"/>
              <a:t>remgår det imidlertid</a:t>
            </a:r>
            <a:r>
              <a:rPr lang="nb-NO" sz="1200" baseline="0" dirty="0"/>
              <a:t> </a:t>
            </a:r>
            <a:r>
              <a:rPr lang="nb-NO" sz="1200" dirty="0"/>
              <a:t>ikke hvorfor Statsforvalteren mener at forhold i den enkelte sak utgjør et «særlig tilfelle»</a:t>
            </a:r>
          </a:p>
          <a:p>
            <a:endParaRPr lang="nb-NO" sz="1200" dirty="0"/>
          </a:p>
          <a:p>
            <a:r>
              <a:rPr lang="nb-NO" sz="1200" dirty="0"/>
              <a:t>Det som overrasker er imidlertid hvor</a:t>
            </a:r>
            <a:r>
              <a:rPr lang="nb-NO" sz="1200" baseline="0" dirty="0"/>
              <a:t> mange tjenesteytere som er godkjent for å kunne bruke tvang. </a:t>
            </a:r>
            <a:r>
              <a:rPr lang="nb-NO" sz="1200" b="1" baseline="0" dirty="0"/>
              <a:t>Totalt 829 personer fordelt på 32 tjenestemottakere.</a:t>
            </a:r>
            <a:endParaRPr lang="nb-NO" sz="1200" b="1" dirty="0"/>
          </a:p>
          <a:p>
            <a:endParaRPr lang="nb-NO" sz="1200" b="1" dirty="0"/>
          </a:p>
        </p:txBody>
      </p:sp>
      <p:sp>
        <p:nvSpPr>
          <p:cNvPr id="4" name="Plassholder for lysbildenummer 3"/>
          <p:cNvSpPr>
            <a:spLocks noGrp="1"/>
          </p:cNvSpPr>
          <p:nvPr>
            <p:ph type="sldNum" sz="quarter" idx="10"/>
          </p:nvPr>
        </p:nvSpPr>
        <p:spPr/>
        <p:txBody>
          <a:bodyPr/>
          <a:lstStyle/>
          <a:p>
            <a:fld id="{9AB25951-FC29-4002-9F14-34D0D44ED24D}" type="slidenum">
              <a:rPr lang="nb-NO" smtClean="0"/>
              <a:t>23</a:t>
            </a:fld>
            <a:endParaRPr lang="nb-NO"/>
          </a:p>
        </p:txBody>
      </p:sp>
    </p:spTree>
    <p:extLst>
      <p:ext uri="{BB962C8B-B14F-4D97-AF65-F5344CB8AC3E}">
        <p14:creationId xmlns:p14="http://schemas.microsoft.com/office/powerpoint/2010/main" val="7742608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dirty="0"/>
              <a:t>Dette er en</a:t>
            </a:r>
            <a:r>
              <a:rPr lang="nb-NO" baseline="0" dirty="0"/>
              <a:t> velkjent problemstilling og våre funn skiller seg ikke fra andre undersøkelser som er gjort av det samme. </a:t>
            </a:r>
            <a:endParaRPr lang="nb-NO" dirty="0"/>
          </a:p>
          <a:p>
            <a:pPr marL="0" marR="0" indent="0" algn="l" defTabSz="914400" rtl="0" eaLnBrk="1" fontAlgn="auto" latinLnBrk="0" hangingPunct="1">
              <a:lnSpc>
                <a:spcPct val="100000"/>
              </a:lnSpc>
              <a:spcBef>
                <a:spcPts val="0"/>
              </a:spcBef>
              <a:spcAft>
                <a:spcPts val="0"/>
              </a:spcAft>
              <a:buClrTx/>
              <a:buSzTx/>
              <a:buFontTx/>
              <a:buNone/>
              <a:tabLst/>
              <a:defRPr/>
            </a:pPr>
            <a:endParaRPr lang="nb-NO" b="0" dirty="0"/>
          </a:p>
          <a:p>
            <a:pPr marL="0" marR="0" indent="0" algn="l" defTabSz="914400" rtl="0" eaLnBrk="1" fontAlgn="auto" latinLnBrk="0" hangingPunct="1">
              <a:lnSpc>
                <a:spcPct val="100000"/>
              </a:lnSpc>
              <a:spcBef>
                <a:spcPts val="0"/>
              </a:spcBef>
              <a:spcAft>
                <a:spcPts val="0"/>
              </a:spcAft>
              <a:buClrTx/>
              <a:buSzTx/>
              <a:buFontTx/>
              <a:buNone/>
              <a:tabLst/>
              <a:defRPr/>
            </a:pPr>
            <a:r>
              <a:rPr lang="nb-NO" b="0" dirty="0"/>
              <a:t>Hvor mange tjenesteytere som det er gitt dispensasjon for varierer fra</a:t>
            </a:r>
            <a:r>
              <a:rPr lang="nb-NO" b="0" baseline="0" dirty="0"/>
              <a:t> sak til sak</a:t>
            </a:r>
            <a:r>
              <a:rPr lang="nb-NO" b="0" dirty="0"/>
              <a:t> – i en sak 36 av 39 tjenesteytere. </a:t>
            </a:r>
          </a:p>
          <a:p>
            <a:pPr marL="0" marR="0" indent="0" algn="l" defTabSz="914400" rtl="0" eaLnBrk="1" fontAlgn="auto" latinLnBrk="0" hangingPunct="1">
              <a:lnSpc>
                <a:spcPct val="100000"/>
              </a:lnSpc>
              <a:spcBef>
                <a:spcPts val="0"/>
              </a:spcBef>
              <a:spcAft>
                <a:spcPts val="0"/>
              </a:spcAft>
              <a:buClrTx/>
              <a:buSzTx/>
              <a:buFontTx/>
              <a:buNone/>
              <a:tabLst/>
              <a:defRPr/>
            </a:pPr>
            <a:endParaRPr lang="nb-NO" b="0" dirty="0"/>
          </a:p>
          <a:p>
            <a:pPr marL="0" marR="0" indent="0" algn="l" defTabSz="914400" rtl="0" eaLnBrk="1" fontAlgn="auto" latinLnBrk="0" hangingPunct="1">
              <a:lnSpc>
                <a:spcPct val="100000"/>
              </a:lnSpc>
              <a:spcBef>
                <a:spcPts val="0"/>
              </a:spcBef>
              <a:spcAft>
                <a:spcPts val="0"/>
              </a:spcAft>
              <a:buClrTx/>
              <a:buSzTx/>
              <a:buFontTx/>
              <a:buNone/>
              <a:tabLst/>
              <a:defRPr/>
            </a:pPr>
            <a:r>
              <a:rPr lang="nb-NO" dirty="0"/>
              <a:t>Rundskrivet angir at «Kommunen må redegjøre for hvilke omstendigheter som gjør situasjonen til et særlig tilfelle, og Statsforvalteren må gjøre en konkret vurdering av dette.» </a:t>
            </a:r>
            <a:endParaRPr lang="nb-NO" b="0" dirty="0"/>
          </a:p>
          <a:p>
            <a:endParaRPr lang="nb-NO" dirty="0"/>
          </a:p>
          <a:p>
            <a:pPr marL="0" marR="0" indent="0" algn="l" defTabSz="914400" rtl="0" eaLnBrk="1" fontAlgn="auto" latinLnBrk="0" hangingPunct="1">
              <a:lnSpc>
                <a:spcPct val="100000"/>
              </a:lnSpc>
              <a:spcBef>
                <a:spcPts val="0"/>
              </a:spcBef>
              <a:spcAft>
                <a:spcPts val="0"/>
              </a:spcAft>
              <a:buClrTx/>
              <a:buSzTx/>
              <a:buFontTx/>
              <a:buNone/>
              <a:tabLst/>
              <a:defRPr/>
            </a:pPr>
            <a:r>
              <a:rPr lang="nb-NO" dirty="0"/>
              <a:t>I flere av sakene har kommunen vist til mangel på kvalifisert personell som årsak. En kommune har oppgitt at «mangelen på kvalifisert personell gjør at det ikke er dekning på alle vakter i turnus, det er rett og slett ikke mulig å dekke behovet med de vi har». En annen kommune har oppgitt at «Det er ikke stillingshjemler til flere med 3-årig høyskole. Enhetsleder jobber for det meste administrativt. I denne situasjonen er det vanskelig å følge utdanningskravet». </a:t>
            </a:r>
          </a:p>
          <a:p>
            <a:pPr marL="0" marR="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indent="0" algn="l" defTabSz="914400" rtl="0" eaLnBrk="1" fontAlgn="auto" latinLnBrk="0" hangingPunct="1">
              <a:lnSpc>
                <a:spcPct val="100000"/>
              </a:lnSpc>
              <a:spcBef>
                <a:spcPts val="0"/>
              </a:spcBef>
              <a:spcAft>
                <a:spcPts val="0"/>
              </a:spcAft>
              <a:buClrTx/>
              <a:buSzTx/>
              <a:buFontTx/>
              <a:buNone/>
              <a:tabLst/>
              <a:defRPr/>
            </a:pPr>
            <a:r>
              <a:rPr lang="nb-NO" dirty="0"/>
              <a:t>I 24 av sakene bruker Statsforvalteren en standardtekst ved vurdering av dispensasjon fra utdanningskravet. </a:t>
            </a:r>
            <a:endParaRPr lang="nb-NO" b="0" dirty="0"/>
          </a:p>
          <a:p>
            <a:pPr>
              <a:buClr>
                <a:schemeClr val="accent5">
                  <a:lumMod val="75000"/>
                </a:schemeClr>
              </a:buClr>
            </a:pPr>
            <a:endParaRPr lang="nb-NO" b="0" dirty="0">
              <a:solidFill>
                <a:schemeClr val="tx1"/>
              </a:solidFill>
            </a:endParaRPr>
          </a:p>
          <a:p>
            <a:r>
              <a:rPr lang="nb-NO" dirty="0"/>
              <a:t>Av standardteksten</a:t>
            </a:r>
            <a:r>
              <a:rPr lang="nb-NO" baseline="0" dirty="0"/>
              <a:t> f</a:t>
            </a:r>
            <a:r>
              <a:rPr lang="nb-NO" dirty="0"/>
              <a:t>remgår det imidlertid</a:t>
            </a:r>
            <a:r>
              <a:rPr lang="nb-NO" baseline="0" dirty="0"/>
              <a:t> </a:t>
            </a:r>
            <a:r>
              <a:rPr lang="nb-NO" dirty="0"/>
              <a:t>ikke hvorfor Statsforvalteren mener at forhold i den enkelte sak utgjør et «særlig tilfelle»</a:t>
            </a:r>
          </a:p>
          <a:p>
            <a:endParaRPr lang="nb-NO" dirty="0"/>
          </a:p>
          <a:p>
            <a:r>
              <a:rPr lang="nb-NO" dirty="0"/>
              <a:t>Det som overrasker er imidlertid hvor</a:t>
            </a:r>
            <a:r>
              <a:rPr lang="nb-NO" baseline="0" dirty="0"/>
              <a:t> mange tjenesteytere som er godkjent for å kunne bruke tvang. </a:t>
            </a:r>
            <a:r>
              <a:rPr lang="nb-NO" b="1" baseline="0" dirty="0"/>
              <a:t>Totalt 829 personer fordelt på 32 tjenestemottakere.</a:t>
            </a:r>
            <a:endParaRPr lang="nb-NO" b="1" dirty="0"/>
          </a:p>
        </p:txBody>
      </p:sp>
      <p:sp>
        <p:nvSpPr>
          <p:cNvPr id="4" name="Plassholder for lysbildenummer 3"/>
          <p:cNvSpPr>
            <a:spLocks noGrp="1"/>
          </p:cNvSpPr>
          <p:nvPr>
            <p:ph type="sldNum" sz="quarter" idx="10"/>
          </p:nvPr>
        </p:nvSpPr>
        <p:spPr/>
        <p:txBody>
          <a:bodyPr/>
          <a:lstStyle/>
          <a:p>
            <a:fld id="{9AB25951-FC29-4002-9F14-34D0D44ED24D}" type="slidenum">
              <a:rPr lang="nb-NO" smtClean="0"/>
              <a:t>24</a:t>
            </a:fld>
            <a:endParaRPr lang="nb-NO"/>
          </a:p>
        </p:txBody>
      </p:sp>
    </p:spTree>
    <p:extLst>
      <p:ext uri="{BB962C8B-B14F-4D97-AF65-F5344CB8AC3E}">
        <p14:creationId xmlns:p14="http://schemas.microsoft.com/office/powerpoint/2010/main" val="31870565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dirty="0"/>
              <a:t>Statsforvalteren skal føre tilsyn med lovligheten av kommunens oppfyllelse av plikter etter blant annet helse- og omsorgstjenesteloven kapittel 9. </a:t>
            </a:r>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b="0" i="1" dirty="0"/>
          </a:p>
          <a:p>
            <a:pPr marL="0" marR="0" indent="0" algn="l" defTabSz="914400" rtl="0" eaLnBrk="1" fontAlgn="auto" latinLnBrk="0" hangingPunct="1">
              <a:lnSpc>
                <a:spcPct val="100000"/>
              </a:lnSpc>
              <a:spcBef>
                <a:spcPts val="0"/>
              </a:spcBef>
              <a:spcAft>
                <a:spcPts val="0"/>
              </a:spcAft>
              <a:buClrTx/>
              <a:buSzTx/>
              <a:buFontTx/>
              <a:buNone/>
              <a:tabLst/>
              <a:defRPr/>
            </a:pPr>
            <a:r>
              <a:rPr lang="nb-NO" sz="1200" b="0" i="0" dirty="0"/>
              <a:t>Formålet er å ivareta tjenestemottakerens rettssikkerhet og dette er en særskilt rettssikkerhetsmekanisme</a:t>
            </a:r>
            <a:r>
              <a:rPr lang="nb-NO" sz="1200" b="0" i="0" baseline="0" dirty="0"/>
              <a:t> i disse sakene. </a:t>
            </a:r>
            <a:endParaRPr lang="nb-NO" sz="1200" b="0" i="0" dirty="0"/>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b="0" i="1" dirty="0"/>
          </a:p>
          <a:p>
            <a:pPr marL="0" marR="0" indent="0" algn="l" defTabSz="914400" rtl="0" eaLnBrk="1" fontAlgn="auto" latinLnBrk="0" hangingPunct="1">
              <a:lnSpc>
                <a:spcPct val="100000"/>
              </a:lnSpc>
              <a:spcBef>
                <a:spcPts val="0"/>
              </a:spcBef>
              <a:spcAft>
                <a:spcPts val="0"/>
              </a:spcAft>
              <a:buClrTx/>
              <a:buSzTx/>
              <a:buFontTx/>
              <a:buNone/>
              <a:tabLst/>
              <a:defRPr/>
            </a:pPr>
            <a:r>
              <a:rPr lang="nb-NO" dirty="0"/>
              <a:t>Helsetilsynet har presisert at det under stedlig tilsyn skal føres samtale med den vedtaket gjelder. </a:t>
            </a:r>
            <a:endParaRPr lang="nb-NO" sz="1200" b="0" i="1" dirty="0"/>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b="0" i="1" dirty="0"/>
          </a:p>
          <a:p>
            <a:pPr marL="0" marR="0" indent="0" algn="l" defTabSz="914400" rtl="0" eaLnBrk="1" fontAlgn="auto" latinLnBrk="0" hangingPunct="1">
              <a:lnSpc>
                <a:spcPct val="100000"/>
              </a:lnSpc>
              <a:spcBef>
                <a:spcPts val="0"/>
              </a:spcBef>
              <a:spcAft>
                <a:spcPts val="0"/>
              </a:spcAft>
              <a:buClrTx/>
              <a:buSzTx/>
              <a:buFontTx/>
              <a:buNone/>
              <a:tabLst/>
              <a:defRPr/>
            </a:pPr>
            <a:r>
              <a:rPr lang="nb-NO" b="1" dirty="0"/>
              <a:t>Vi har gått igjennom Statsforvalterens tilsynsrapporter og varslene Statsforvalteren sender ut i forkant av tilsynet. Vi har sett på hvor hyppig Statsforvalteren fører tilsyn, og i hvilken utstrekning Statsforvalteren under tilsynet involverer personen som vedtaket gjelder. </a:t>
            </a:r>
            <a:endParaRPr lang="nb-NO" sz="1200" b="1" i="1" dirty="0"/>
          </a:p>
          <a:p>
            <a:endParaRPr lang="nb-NO" dirty="0"/>
          </a:p>
        </p:txBody>
      </p:sp>
      <p:sp>
        <p:nvSpPr>
          <p:cNvPr id="4" name="Plassholder for lysbildenummer 3"/>
          <p:cNvSpPr>
            <a:spLocks noGrp="1"/>
          </p:cNvSpPr>
          <p:nvPr>
            <p:ph type="sldNum" sz="quarter" idx="10"/>
          </p:nvPr>
        </p:nvSpPr>
        <p:spPr/>
        <p:txBody>
          <a:bodyPr/>
          <a:lstStyle/>
          <a:p>
            <a:fld id="{9AB25951-FC29-4002-9F14-34D0D44ED24D}" type="slidenum">
              <a:rPr lang="nb-NO" smtClean="0"/>
              <a:t>25</a:t>
            </a:fld>
            <a:endParaRPr lang="nb-NO"/>
          </a:p>
        </p:txBody>
      </p:sp>
    </p:spTree>
    <p:extLst>
      <p:ext uri="{BB962C8B-B14F-4D97-AF65-F5344CB8AC3E}">
        <p14:creationId xmlns:p14="http://schemas.microsoft.com/office/powerpoint/2010/main" val="22424890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Statsforvalteren har gjennomført tilsyn i 21 av de 32 sakene vi har gjennomgått. I 12 av de 21 sakene det er gjennomført tilsyn går det ikke frem av tilsynsrapporten om personen har vært til stede under tilsynet, eller om Statsforvalteren har snakket med vedkommende. </a:t>
            </a:r>
          </a:p>
          <a:p>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Dette til tross for at det kan være grunn til å anta at personen hadde</a:t>
            </a:r>
            <a:r>
              <a:rPr lang="nb-NO" sz="1200" b="1" kern="1200" baseline="0" dirty="0">
                <a:solidFill>
                  <a:schemeClr val="tx1"/>
                </a:solidFill>
                <a:effectLst/>
                <a:latin typeface="+mn-lt"/>
                <a:ea typeface="+mn-ea"/>
                <a:cs typeface="+mn-cs"/>
              </a:rPr>
              <a:t> </a:t>
            </a:r>
            <a:r>
              <a:rPr lang="nb-NO" sz="1200" b="1" kern="1200" dirty="0">
                <a:solidFill>
                  <a:schemeClr val="tx1"/>
                </a:solidFill>
                <a:effectLst/>
                <a:latin typeface="+mn-lt"/>
                <a:ea typeface="+mn-ea"/>
                <a:cs typeface="+mn-cs"/>
              </a:rPr>
              <a:t>hatt gode forutsetninger for å uttale seg om tvangstiltakene. </a:t>
            </a:r>
          </a:p>
          <a:p>
            <a:endParaRPr lang="nb-NO" sz="1200" b="1"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For eksempel kan nevnes en sak der personen har diagnosen lettere psykisk utviklingshemming og personen selv, ifølge kommunens saksdokumenter, karakteriserer tvangen som «å leve i fengsel». Selv om Statsforvalteren har kjennskap til motstanden gjennom kommunens vedtak, kan det, etter det vi kan se, ikke dokumenteres at personen var til stede da Statsforvalteren førte tilsyn med tvangsvedtaket hans.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I seks saker fremgår det av tilsynsrapportene at personen var til stede under tilsynet og at Statsforvalteren hadde en samtale med vedkommende. Av tilsynsrapportene fremgår det imidlertid at disse samtalene er korte. For eksempel brukes følgende formulering i tre av sakene:</a:t>
            </a:r>
          </a:p>
          <a:p>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«Under befaringen hadde vi en kort samtale med tjenestemottakeren», «vi hilste kort på tjenestemottakeren» og «i tillegg ble det et lite besøk på tjenestestedet der vi snakket litt med tjenestemottakeren.»</a:t>
            </a:r>
          </a:p>
          <a:p>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Det er ikke referert i rapportene hva personen har uttalt under samtalen.</a:t>
            </a:r>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Dokumentgjennomgangen viser at Statsforvalteren i hovedsak vurderer formelle forhold i forbindelse med sine tilsyn,</a:t>
            </a:r>
            <a:r>
              <a:rPr lang="nb-NO" sz="1200" kern="1200" baseline="0" dirty="0">
                <a:solidFill>
                  <a:schemeClr val="tx1"/>
                </a:solidFill>
                <a:effectLst/>
                <a:latin typeface="+mn-lt"/>
                <a:ea typeface="+mn-ea"/>
                <a:cs typeface="+mn-cs"/>
              </a:rPr>
              <a:t> som for eksempel</a:t>
            </a:r>
            <a:endParaRPr lang="nb-NO"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nb-NO" sz="1200" i="1" kern="1200" dirty="0">
                <a:solidFill>
                  <a:schemeClr val="tx1"/>
                </a:solidFill>
                <a:effectLst/>
                <a:latin typeface="+mn-lt"/>
                <a:ea typeface="+mn-ea"/>
                <a:cs typeface="+mn-cs"/>
              </a:rPr>
              <a:t>Prosedyre/-rutinebeskrivelse for tiltakene</a:t>
            </a:r>
          </a:p>
          <a:p>
            <a:pPr marL="171450" lvl="0" indent="-171450">
              <a:buFont typeface="Arial" panose="020B0604020202020204" pitchFamily="34" charset="0"/>
              <a:buChar char="•"/>
            </a:pPr>
            <a:r>
              <a:rPr lang="nb-NO" sz="1200" i="1" kern="1200" dirty="0">
                <a:solidFill>
                  <a:schemeClr val="tx1"/>
                </a:solidFill>
                <a:effectLst/>
                <a:latin typeface="+mn-lt"/>
                <a:ea typeface="+mn-ea"/>
                <a:cs typeface="+mn-cs"/>
              </a:rPr>
              <a:t>Journal og dokumentasjon knyttet til gjennomføring av tiltakene</a:t>
            </a:r>
          </a:p>
          <a:p>
            <a:pPr marL="171450" lvl="0" indent="-171450">
              <a:buFont typeface="Arial" panose="020B0604020202020204" pitchFamily="34" charset="0"/>
              <a:buChar char="•"/>
            </a:pP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Tilsynet ser ut til i liten grad</a:t>
            </a:r>
            <a:r>
              <a:rPr lang="nb-NO" sz="1200" kern="1200" baseline="0" dirty="0">
                <a:solidFill>
                  <a:schemeClr val="tx1"/>
                </a:solidFill>
                <a:effectLst/>
                <a:latin typeface="+mn-lt"/>
                <a:ea typeface="+mn-ea"/>
                <a:cs typeface="+mn-cs"/>
              </a:rPr>
              <a:t> å </a:t>
            </a:r>
            <a:r>
              <a:rPr lang="nb-NO" sz="1200" kern="1200" dirty="0">
                <a:solidFill>
                  <a:schemeClr val="tx1"/>
                </a:solidFill>
                <a:effectLst/>
                <a:latin typeface="+mn-lt"/>
                <a:ea typeface="+mn-ea"/>
                <a:cs typeface="+mn-cs"/>
              </a:rPr>
              <a:t>handle om å finne ut av om tjenestetilbudet er utformet i overenstemmelse med personens selvbestemmelsesrett. </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Når vi ba alle embetene om informasjon i </a:t>
            </a:r>
            <a:r>
              <a:rPr lang="nb-NO" sz="1200" dirty="0"/>
              <a:t>hvor mange av de stedlige tilsynene som ble gjennomført i hadde dere samtale med personen vedtaket gjelder svarte:</a:t>
            </a:r>
          </a:p>
          <a:p>
            <a:endParaRPr lang="nb-NO" sz="1200" dirty="0"/>
          </a:p>
          <a:p>
            <a:pPr>
              <a:lnSpc>
                <a:spcPct val="107000"/>
              </a:lnSpc>
              <a:spcAft>
                <a:spcPts val="800"/>
              </a:spcAft>
            </a:pPr>
            <a:r>
              <a:rPr lang="nb-NO" sz="1200" dirty="0">
                <a:effectLst/>
                <a:latin typeface="Calibri" panose="020F0502020204030204" pitchFamily="34" charset="0"/>
                <a:ea typeface="Calibri" panose="020F0502020204030204" pitchFamily="34" charset="0"/>
                <a:cs typeface="Times New Roman" panose="02020603050405020304" pitchFamily="18" charset="0"/>
              </a:rPr>
              <a:t>Det er ingen som systematisk gjennomfører samtaler, og i den grad de møter personen så fremstår det ikke som at Fylkesmannen har som mål å få belyst personen syn/ønsker. Det er derfor lite som tilsier at de mener opplysninger fra personen vedtaket gjelder har noen betydning for tilsynet.</a:t>
            </a:r>
          </a:p>
          <a:p>
            <a:pPr>
              <a:lnSpc>
                <a:spcPct val="107000"/>
              </a:lnSpc>
              <a:spcAft>
                <a:spcPts val="800"/>
              </a:spcAft>
            </a:pP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200" dirty="0">
                <a:effectLst/>
                <a:latin typeface="Calibri" panose="020F0502020204030204" pitchFamily="34" charset="0"/>
                <a:ea typeface="Calibri" panose="020F0502020204030204" pitchFamily="34" charset="0"/>
                <a:cs typeface="Times New Roman" panose="02020603050405020304" pitchFamily="18" charset="0"/>
              </a:rPr>
              <a:t>Oppgitte årsaker til at det ikke blir gjennomført samtale spriker mellom at det kan være uetisk/utilrådelig, at personen ikke har språk, at personens fungering umuliggjør samtale eller annet form informasjonsutveksling, at personen ikke ønsker det selv,</a:t>
            </a:r>
          </a:p>
          <a:p>
            <a:pPr>
              <a:lnSpc>
                <a:spcPct val="107000"/>
              </a:lnSpc>
              <a:spcAft>
                <a:spcPts val="800"/>
              </a:spcAft>
            </a:pP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200" dirty="0">
                <a:effectLst/>
                <a:latin typeface="Calibri" panose="020F0502020204030204" pitchFamily="34" charset="0"/>
                <a:ea typeface="Calibri" panose="020F0502020204030204" pitchFamily="34" charset="0"/>
                <a:cs typeface="Times New Roman" panose="02020603050405020304" pitchFamily="18" charset="0"/>
              </a:rPr>
              <a:t>Igjen ser vi den samme tendensen som ved overprøving, at Samtaler med personen vedtaket gjelder anes ikke som FM sin oppgave eller at opplysninger kan være relevant for utfallet av saken.</a:t>
            </a:r>
          </a:p>
        </p:txBody>
      </p:sp>
      <p:sp>
        <p:nvSpPr>
          <p:cNvPr id="4" name="Plassholder for lysbildenummer 3"/>
          <p:cNvSpPr>
            <a:spLocks noGrp="1"/>
          </p:cNvSpPr>
          <p:nvPr>
            <p:ph type="sldNum" sz="quarter" idx="10"/>
          </p:nvPr>
        </p:nvSpPr>
        <p:spPr/>
        <p:txBody>
          <a:bodyPr/>
          <a:lstStyle/>
          <a:p>
            <a:fld id="{9AB25951-FC29-4002-9F14-34D0D44ED24D}" type="slidenum">
              <a:rPr lang="nb-NO" smtClean="0"/>
              <a:t>26</a:t>
            </a:fld>
            <a:endParaRPr lang="nb-NO"/>
          </a:p>
        </p:txBody>
      </p:sp>
    </p:spTree>
    <p:extLst>
      <p:ext uri="{BB962C8B-B14F-4D97-AF65-F5344CB8AC3E}">
        <p14:creationId xmlns:p14="http://schemas.microsoft.com/office/powerpoint/2010/main" val="29128760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effectLst/>
                <a:latin typeface="Calibri" panose="020F0502020204030204" pitchFamily="34" charset="0"/>
                <a:ea typeface="Calibri" panose="020F0502020204030204" pitchFamily="34" charset="0"/>
                <a:cs typeface="Arial" panose="020B0604020202020204" pitchFamily="34" charset="0"/>
              </a:rPr>
              <a:t>Reglene om tvang i helse- og omsorgstjenesteloven kapittel 9 stiller derfor flere krav til utformingen av tjenestetilbudet. Helse – og omsorgstjenesteloven § 9-1 andre ledd krever at tjenestetilbudet skal tilrettelegges med respekt for den enkeltes fysiske og psykiske integritet, og så langt som mulig i overensstemmelse med brukerens eller pasientens selvbestemmelsesrett, § 9-4 stiller krav til forebygging av tvang gjennom blant annet å tilrettelegge tjenestilbudet, og § 9-5 første ledd krever at andre løsninger enn bruk av tvang skal være prøvd.</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effectLst/>
                <a:latin typeface="Calibri" panose="020F0502020204030204" pitchFamily="34" charset="0"/>
                <a:ea typeface="Calibri" panose="020F0502020204030204" pitchFamily="34" charset="0"/>
                <a:cs typeface="Arial" panose="020B0604020202020204" pitchFamily="34" charset="0"/>
              </a:rPr>
              <a:t>Vi har et pågående prosjekt der vi undersøker hvordan utformingen av tjenestene til personer med utviklingshemming påvirker deres mulighet til å leve selvstendig og være en del av samfunnet. I den forbindelsen har vi gjennomgått 117 klagesaker om praktisk bistand, helsehjelp, BPA, støttekontakt, omsorgslønn, avlastning og individuell plan. Et av målene med gjennomgangen har vært å se nærmere på sammenhengen mellom utformingen av tjenestene og forebygging av tvang. </a:t>
            </a:r>
          </a:p>
        </p:txBody>
      </p:sp>
      <p:sp>
        <p:nvSpPr>
          <p:cNvPr id="4" name="Plassholder for lysbildenummer 3"/>
          <p:cNvSpPr>
            <a:spLocks noGrp="1"/>
          </p:cNvSpPr>
          <p:nvPr>
            <p:ph type="sldNum" sz="quarter" idx="5"/>
          </p:nvPr>
        </p:nvSpPr>
        <p:spPr/>
        <p:txBody>
          <a:bodyPr/>
          <a:lstStyle/>
          <a:p>
            <a:fld id="{7D341233-3EF6-40E8-AC99-90F4FF1680A6}" type="slidenum">
              <a:rPr lang="nb-NO" smtClean="0"/>
              <a:t>27</a:t>
            </a:fld>
            <a:endParaRPr lang="nb-NO"/>
          </a:p>
        </p:txBody>
      </p:sp>
    </p:spTree>
    <p:extLst>
      <p:ext uri="{BB962C8B-B14F-4D97-AF65-F5344CB8AC3E}">
        <p14:creationId xmlns:p14="http://schemas.microsoft.com/office/powerpoint/2010/main" val="17568866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effectLst/>
                <a:latin typeface="Calibri" panose="020F0502020204030204" pitchFamily="34" charset="0"/>
                <a:ea typeface="Calibri" panose="020F0502020204030204" pitchFamily="34" charset="0"/>
                <a:cs typeface="Arial" panose="020B0604020202020204" pitchFamily="34" charset="0"/>
              </a:rPr>
              <a:t>Basert på 11 saker som gjaldt tjenestene til personer som også hadde tvangsvedtak har vi sett at kommunene </a:t>
            </a:r>
          </a:p>
          <a:p>
            <a:endParaRPr lang="nb-NO" dirty="0"/>
          </a:p>
        </p:txBody>
      </p:sp>
      <p:sp>
        <p:nvSpPr>
          <p:cNvPr id="4" name="Plassholder for lysbildenummer 3"/>
          <p:cNvSpPr>
            <a:spLocks noGrp="1"/>
          </p:cNvSpPr>
          <p:nvPr>
            <p:ph type="sldNum" sz="quarter" idx="5"/>
          </p:nvPr>
        </p:nvSpPr>
        <p:spPr/>
        <p:txBody>
          <a:bodyPr/>
          <a:lstStyle/>
          <a:p>
            <a:fld id="{7D341233-3EF6-40E8-AC99-90F4FF1680A6}" type="slidenum">
              <a:rPr lang="nb-NO" smtClean="0"/>
              <a:t>28</a:t>
            </a:fld>
            <a:endParaRPr lang="nb-NO"/>
          </a:p>
        </p:txBody>
      </p:sp>
    </p:spTree>
    <p:extLst>
      <p:ext uri="{BB962C8B-B14F-4D97-AF65-F5344CB8AC3E}">
        <p14:creationId xmlns:p14="http://schemas.microsoft.com/office/powerpoint/2010/main" val="12344240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9AB25951-FC29-4002-9F14-34D0D44ED24D}" type="slidenum">
              <a:rPr lang="nb-NO" smtClean="0"/>
              <a:t>29</a:t>
            </a:fld>
            <a:endParaRPr lang="nb-NO"/>
          </a:p>
        </p:txBody>
      </p:sp>
    </p:spTree>
    <p:extLst>
      <p:ext uri="{BB962C8B-B14F-4D97-AF65-F5344CB8AC3E}">
        <p14:creationId xmlns:p14="http://schemas.microsoft.com/office/powerpoint/2010/main" val="52926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 typeface="Arial" panose="020B0604020202020204" pitchFamily="34" charset="0"/>
              <a:buNone/>
            </a:pPr>
            <a:r>
              <a:rPr lang="nb-NO" dirty="0"/>
              <a:t>Grunnloven § </a:t>
            </a:r>
            <a:r>
              <a:rPr lang="nb-NO" b="1" i="0" dirty="0">
                <a:solidFill>
                  <a:srgbClr val="333333"/>
                </a:solidFill>
                <a:effectLst/>
                <a:latin typeface="Helvetica Neue"/>
              </a:rPr>
              <a:t>§ 92  </a:t>
            </a:r>
            <a:r>
              <a:rPr lang="nb-NO" b="0" i="0" dirty="0">
                <a:solidFill>
                  <a:srgbClr val="333333"/>
                </a:solidFill>
                <a:effectLst/>
                <a:latin typeface="Helvetica Neue"/>
              </a:rPr>
              <a:t>Statens myndigheter skal respektere og sikre menneskerettighetene slik de er nedfelt i denne grunnlov </a:t>
            </a:r>
            <a:r>
              <a:rPr lang="nb-NO" b="1" i="0" dirty="0">
                <a:solidFill>
                  <a:srgbClr val="333333"/>
                </a:solidFill>
                <a:effectLst/>
                <a:latin typeface="Helvetica Neue"/>
              </a:rPr>
              <a:t>og i for Norge bindende traktater om menneskerettigheter. </a:t>
            </a:r>
            <a:r>
              <a:rPr lang="nb-NO" dirty="0"/>
              <a:t>Folkerettslig bindende. </a:t>
            </a:r>
          </a:p>
          <a:p>
            <a:r>
              <a:rPr lang="nb-NO" b="1" dirty="0"/>
              <a:t>Tolke norsk rett så vidt mulig slik at samsvarer med CRPD. </a:t>
            </a:r>
          </a:p>
          <a:p>
            <a:r>
              <a:rPr lang="nb-NO" b="1" dirty="0"/>
              <a:t>Men I motsetning til </a:t>
            </a:r>
            <a:r>
              <a:rPr lang="nb-NO" dirty="0"/>
              <a:t>FNS kvinnekonvensjon og FNs rasediskrimineringskonvensjon er CRPD ikke inkorporert i norsk lov.</a:t>
            </a:r>
            <a:endParaRPr lang="nb-NO"/>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1" dirty="0">
              <a:effectLst/>
              <a:latin typeface="Calibri" panose="020F0502020204030204" pitchFamily="34" charset="0"/>
              <a:ea typeface="Calibri" panose="020F0502020204030204" pitchFamily="34" charset="0"/>
              <a:cs typeface="Times New Roman" panose="02020603050405020304" pitchFamily="18" charset="0"/>
            </a:endParaRPr>
          </a:p>
          <a:p>
            <a:pPr>
              <a:defRPr/>
            </a:pPr>
            <a:r>
              <a:rPr lang="nb-NO" b="1" dirty="0">
                <a:latin typeface="Calibri"/>
                <a:ea typeface="Calibri" panose="020F0502020204030204" pitchFamily="34" charset="0"/>
                <a:cs typeface="Calibri"/>
              </a:rPr>
              <a:t>Av Hurdalserklæring fremgår at vil inkorporere i norsk rett, </a:t>
            </a:r>
            <a:r>
              <a:rPr lang="nb-NO" b="1" dirty="0" err="1">
                <a:latin typeface="Calibri"/>
                <a:ea typeface="Calibri" panose="020F0502020204030204" pitchFamily="34" charset="0"/>
                <a:cs typeface="Calibri"/>
              </a:rPr>
              <a:t>dvs</a:t>
            </a:r>
            <a:r>
              <a:rPr lang="nb-NO" b="1" dirty="0">
                <a:latin typeface="Calibri"/>
                <a:ea typeface="Calibri" panose="020F0502020204030204" pitchFamily="34" charset="0"/>
                <a:cs typeface="Calibri"/>
              </a:rPr>
              <a:t> gjøre CRPD til norsk lov. Fremgår ikke om vil ta inn i menneskerettslov og gi forrang slik som KDK eller gi alminnelig lovs rang slik som RDK, </a:t>
            </a:r>
            <a:endParaRPr lang="nb-NO" dirty="0">
              <a:latin typeface="Calibri"/>
              <a:ea typeface="Calibri" panose="020F0502020204030204" pitchFamily="34" charset="0"/>
              <a:cs typeface="Calibri"/>
            </a:endParaRPr>
          </a:p>
          <a:p>
            <a:pPr>
              <a:defRPr/>
            </a:pPr>
            <a:endParaRPr lang="nb-NO" b="1" dirty="0">
              <a:latin typeface="Calibri"/>
              <a:ea typeface="Calibri" panose="020F0502020204030204" pitchFamily="34" charset="0"/>
              <a:cs typeface="Calibri"/>
            </a:endParaRPr>
          </a:p>
          <a:p>
            <a:pPr>
              <a:defRPr/>
            </a:pPr>
            <a:r>
              <a:rPr lang="nb-NO" b="1" dirty="0">
                <a:latin typeface="Calibri"/>
                <a:ea typeface="Calibri" panose="020F0502020204030204" pitchFamily="34" charset="0"/>
                <a:cs typeface="Calibri"/>
              </a:rPr>
              <a:t>se litt nærmere på betydning av at tas inn i norsk rett: grunn til å tro at CRPD vil få større gjennomslag ? </a:t>
            </a:r>
            <a:endParaRPr lang="nb-NO" dirty="0">
              <a:cs typeface="Calibri"/>
            </a:endParaRPr>
          </a:p>
        </p:txBody>
      </p:sp>
      <p:sp>
        <p:nvSpPr>
          <p:cNvPr id="4" name="Plassholder for lysbildenummer 3"/>
          <p:cNvSpPr>
            <a:spLocks noGrp="1"/>
          </p:cNvSpPr>
          <p:nvPr>
            <p:ph type="sldNum" sz="quarter" idx="5"/>
          </p:nvPr>
        </p:nvSpPr>
        <p:spPr/>
        <p:txBody>
          <a:bodyPr/>
          <a:lstStyle/>
          <a:p>
            <a:fld id="{E5DFCCD4-3ADB-438B-ABEE-EE17CEF41FBE}" type="slidenum">
              <a:rPr lang="nb-NO" smtClean="0"/>
              <a:t>3</a:t>
            </a:fld>
            <a:endParaRPr lang="nb-NO"/>
          </a:p>
        </p:txBody>
      </p:sp>
    </p:spTree>
    <p:extLst>
      <p:ext uri="{BB962C8B-B14F-4D97-AF65-F5344CB8AC3E}">
        <p14:creationId xmlns:p14="http://schemas.microsoft.com/office/powerpoint/2010/main" val="16115956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effectLst/>
                <a:latin typeface="Calibri" panose="020F0502020204030204" pitchFamily="34" charset="0"/>
                <a:ea typeface="Calibri" panose="020F0502020204030204" pitchFamily="34" charset="0"/>
                <a:cs typeface="Arial" panose="020B0604020202020204" pitchFamily="34" charset="0"/>
              </a:rPr>
              <a:t>Norsk lov skal også tolkes i lys av Norges forpliktelser etter CRPD. Dette taler for at plikten til å sikre tjenester som er egnet og nødvendige for å forebygge bruk av tvang overfor personer med utviklingshemming ikke bør tolkes for snevert, og at kommunen bør være forsiktig med å vektlegge kortsiktige økonomiske kostnader med et tilretteleggingstiltak som på lengre sikt kan forebygge tvang.</a:t>
            </a:r>
          </a:p>
          <a:p>
            <a:endParaRPr lang="nb-NO"/>
          </a:p>
        </p:txBody>
      </p:sp>
      <p:sp>
        <p:nvSpPr>
          <p:cNvPr id="4" name="Plassholder for lysbildenummer 3"/>
          <p:cNvSpPr>
            <a:spLocks noGrp="1"/>
          </p:cNvSpPr>
          <p:nvPr>
            <p:ph type="sldNum" sz="quarter" idx="5"/>
          </p:nvPr>
        </p:nvSpPr>
        <p:spPr/>
        <p:txBody>
          <a:bodyPr/>
          <a:lstStyle/>
          <a:p>
            <a:fld id="{E5DFCCD4-3ADB-438B-ABEE-EE17CEF41FBE}" type="slidenum">
              <a:rPr lang="nb-NO" smtClean="0"/>
              <a:t>30</a:t>
            </a:fld>
            <a:endParaRPr lang="nb-NO"/>
          </a:p>
        </p:txBody>
      </p:sp>
    </p:spTree>
    <p:extLst>
      <p:ext uri="{BB962C8B-B14F-4D97-AF65-F5344CB8AC3E}">
        <p14:creationId xmlns:p14="http://schemas.microsoft.com/office/powerpoint/2010/main" val="11304081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u="none" strike="noStrike" kern="1200" baseline="0">
                <a:solidFill>
                  <a:schemeClr val="tx1"/>
                </a:solidFill>
                <a:latin typeface="+mn-lt"/>
                <a:ea typeface="+mn-ea"/>
                <a:cs typeface="+mn-cs"/>
              </a:rPr>
              <a:t>På begrunn av blant annet våre rettslige forpliktelser, og vår kunnskapsgjennomgang om utviklingshemmede  og funn, foreslår vi 3 hovedanbefalinger for sørge for at N. kan få et beslutningsstøttesystem. Det første av disse.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0" i="0" u="none" strike="noStrike" kern="1200" baseline="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u="none" strike="noStrike" kern="1200" baseline="0">
                <a:solidFill>
                  <a:schemeClr val="tx1"/>
                </a:solidFill>
                <a:latin typeface="+mn-lt"/>
                <a:ea typeface="+mn-ea"/>
                <a:cs typeface="+mn-cs"/>
              </a:rPr>
              <a:t>1. Regjeringen bør sette ned et lovutvalg som utreder en slik lov. Arbeidet bør prioriteres fra regjeringens side slik at en ny lov kan utredes og vedtas innenfor en samlet tidsramme på omlag to år. Sivilsamfunnet, særlig mennesker som i dag blir berørt av lovgivningen, bør spille en sentral rolle i utformingen av nytt regelverk.</a:t>
            </a:r>
            <a:endParaRPr lang="nb-NO"/>
          </a:p>
          <a:p>
            <a:r>
              <a:rPr lang="nb-NO" sz="1200" b="0" i="0" u="none" strike="noStrike" kern="1200" baseline="0">
                <a:solidFill>
                  <a:schemeClr val="tx1"/>
                </a:solidFill>
                <a:latin typeface="+mn-lt"/>
                <a:ea typeface="+mn-ea"/>
                <a:cs typeface="+mn-cs"/>
              </a:rPr>
              <a:t> Krav. </a:t>
            </a:r>
          </a:p>
          <a:p>
            <a:r>
              <a:rPr lang="nb-NO" sz="1200" b="0" i="0" u="none" strike="noStrike" kern="1200" baseline="0">
                <a:solidFill>
                  <a:schemeClr val="tx1"/>
                </a:solidFill>
                <a:latin typeface="+mn-lt"/>
                <a:ea typeface="+mn-ea"/>
                <a:cs typeface="+mn-cs"/>
              </a:rPr>
              <a:t>- Hovedformål – ser at kommer skjevt ut i vedtakene (ivareta interessene).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200" b="0" i="0" u="none" strike="noStrike" kern="1200" baseline="0">
                <a:solidFill>
                  <a:schemeClr val="tx1"/>
                </a:solidFill>
                <a:latin typeface="+mn-lt"/>
                <a:ea typeface="+mn-ea"/>
                <a:cs typeface="+mn-cs"/>
              </a:rPr>
              <a:t>Den som ønsker og trenger hjelp til å ta valg for å gjennomføre sine interesser, kan få hjelp og støtte. Verge oppfattes som fremmedgjørende</a:t>
            </a:r>
          </a:p>
          <a:p>
            <a:pPr marL="0" indent="0">
              <a:buFontTx/>
              <a:buNone/>
            </a:pPr>
            <a:r>
              <a:rPr lang="nb-NO" sz="1200" b="0" i="0" u="none" strike="noStrike" kern="1200" baseline="0">
                <a:solidFill>
                  <a:schemeClr val="tx1"/>
                </a:solidFill>
                <a:latin typeface="+mn-lt"/>
                <a:ea typeface="+mn-ea"/>
                <a:cs typeface="+mn-cs"/>
              </a:rPr>
              <a:t>- I motsetning til dagens lovgivning mener vi at det bør stå tydelig i loven at det …     Dette må gjelde både i opprettelsen av en beslutningsstøtteavtale/oppdrag og for </a:t>
            </a:r>
            <a:r>
              <a:rPr lang="nb-NO" sz="1200" b="0" i="0" u="none" strike="noStrike" kern="1200" baseline="0" err="1">
                <a:solidFill>
                  <a:schemeClr val="tx1"/>
                </a:solidFill>
                <a:latin typeface="+mn-lt"/>
                <a:ea typeface="+mn-ea"/>
                <a:cs typeface="+mn-cs"/>
              </a:rPr>
              <a:t>beslutningsstøtteres</a:t>
            </a:r>
            <a:r>
              <a:rPr lang="nb-NO" sz="1200" b="0" i="0" u="none" strike="noStrike" kern="1200" baseline="0">
                <a:solidFill>
                  <a:schemeClr val="tx1"/>
                </a:solidFill>
                <a:latin typeface="+mn-lt"/>
                <a:ea typeface="+mn-ea"/>
                <a:cs typeface="+mn-cs"/>
              </a:rPr>
              <a:t> (og tilsynsorganers) løpende oppgave med å hjelpe personen med å komme fram til beslutninger i tråd med </a:t>
            </a:r>
            <a:r>
              <a:rPr lang="nb-NO" sz="1200" b="0" i="0" u="none" strike="noStrike" kern="1200" baseline="0" err="1">
                <a:solidFill>
                  <a:schemeClr val="tx1"/>
                </a:solidFill>
                <a:latin typeface="+mn-lt"/>
                <a:ea typeface="+mn-ea"/>
                <a:cs typeface="+mn-cs"/>
              </a:rPr>
              <a:t>vedkommendes</a:t>
            </a:r>
            <a:r>
              <a:rPr lang="nb-NO" sz="1200" b="0" i="0" u="none" strike="noStrike" kern="1200" baseline="0">
                <a:solidFill>
                  <a:schemeClr val="tx1"/>
                </a:solidFill>
                <a:latin typeface="+mn-lt"/>
                <a:ea typeface="+mn-ea"/>
                <a:cs typeface="+mn-cs"/>
              </a:rPr>
              <a:t> selvbestemmelse.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u="none" strike="noStrike" kern="1200" baseline="0">
                <a:solidFill>
                  <a:schemeClr val="tx1"/>
                </a:solidFill>
                <a:latin typeface="+mn-lt"/>
                <a:ea typeface="+mn-ea"/>
                <a:cs typeface="+mn-cs"/>
              </a:rPr>
              <a:t>- i de tilfeller hvor personen selv kan ha vanskeligheter med å formidle egen vilje, må bygges på </a:t>
            </a:r>
            <a:r>
              <a:rPr lang="nb-NO" sz="1200" b="0" i="1" u="none" strike="noStrike" kern="1200" baseline="0">
                <a:solidFill>
                  <a:schemeClr val="tx1"/>
                </a:solidFill>
                <a:latin typeface="+mn-lt"/>
                <a:ea typeface="+mn-ea"/>
                <a:cs typeface="+mn-cs"/>
              </a:rPr>
              <a:t>den beste tolkingen </a:t>
            </a:r>
            <a:r>
              <a:rPr lang="nb-NO" sz="1200" b="0" i="0" u="none" strike="noStrike" kern="1200" baseline="0">
                <a:solidFill>
                  <a:schemeClr val="tx1"/>
                </a:solidFill>
                <a:latin typeface="+mn-lt"/>
                <a:ea typeface="+mn-ea"/>
                <a:cs typeface="+mn-cs"/>
              </a:rPr>
              <a:t>av personens vilje. Beste tolkning, mange ulike momenter – historie, personlighet, diagnose/forståelse, de som kjenner personen uttrykksmåter. </a:t>
            </a:r>
          </a:p>
          <a:p>
            <a:pPr marL="171450" indent="-171450">
              <a:buFontTx/>
              <a:buChar char="-"/>
            </a:pPr>
            <a:r>
              <a:rPr lang="nb-NO" sz="1200" b="0" i="0" u="none" strike="noStrike" kern="1200" baseline="0">
                <a:solidFill>
                  <a:schemeClr val="tx1"/>
                </a:solidFill>
                <a:latin typeface="+mn-lt"/>
                <a:ea typeface="+mn-ea"/>
                <a:cs typeface="+mn-cs"/>
              </a:rPr>
              <a:t>… I dag er imidlertid loven gjennomsyret av forbehold om at personen ikke fratatt rettslig handleevne og det kan klart ikke videreføres i en ny lov.</a:t>
            </a:r>
          </a:p>
          <a:p>
            <a:pPr marL="171450" indent="-171450">
              <a:buFontTx/>
              <a:buChar char="-"/>
            </a:pPr>
            <a:endParaRPr lang="nb-NO" sz="1200" b="0" i="0" u="none" strike="noStrike" kern="1200" baseline="0">
              <a:solidFill>
                <a:schemeClr val="tx1"/>
              </a:solidFill>
              <a:latin typeface="+mn-lt"/>
              <a:ea typeface="+mn-ea"/>
              <a:cs typeface="+mn-cs"/>
            </a:endParaRPr>
          </a:p>
          <a:p>
            <a:pPr marL="0" indent="0">
              <a:buNone/>
            </a:pPr>
            <a:r>
              <a:rPr lang="nb-NO"/>
              <a:t>2. Prøveprosjekter</a:t>
            </a:r>
          </a:p>
          <a:p>
            <a:pPr marL="0" indent="0">
              <a:buNone/>
            </a:pPr>
            <a:r>
              <a:rPr lang="nb-NO"/>
              <a:t>	- Hjemmel bør vedtas så fort som mulig</a:t>
            </a:r>
          </a:p>
          <a:p>
            <a:pPr marL="0" indent="0">
              <a:buNone/>
            </a:pPr>
            <a:r>
              <a:rPr lang="nb-NO"/>
              <a:t>	- JD samarbeide med HOD</a:t>
            </a:r>
          </a:p>
          <a:p>
            <a:pPr marL="0" indent="0">
              <a:buNone/>
            </a:pPr>
            <a:r>
              <a:rPr lang="nb-NO"/>
              <a:t>	- Funksjonshemmede må spille en viktig rolle </a:t>
            </a:r>
          </a:p>
          <a:p>
            <a:pPr marL="0" lvl="1" indent="0">
              <a:spcBef>
                <a:spcPts val="750"/>
              </a:spcBef>
              <a:buNone/>
            </a:pPr>
            <a:r>
              <a:rPr lang="nb-NO" sz="2400"/>
              <a:t>	- Statlig ansvar. Viktighet av juridisk anerkjennelse av beslutningsstøtteavtaler</a:t>
            </a:r>
          </a:p>
          <a:p>
            <a:pPr marL="0" lvl="1" indent="0">
              <a:spcBef>
                <a:spcPts val="750"/>
              </a:spcBef>
              <a:buNone/>
            </a:pPr>
            <a:endParaRPr lang="nb-NO" sz="2400"/>
          </a:p>
          <a:p>
            <a:pPr marL="0" lvl="1" indent="0">
              <a:spcBef>
                <a:spcPts val="750"/>
              </a:spcBef>
              <a:buNone/>
            </a:pPr>
            <a:r>
              <a:rPr lang="nb-NO" sz="2400"/>
              <a:t>- Lær av igangsatte prosjekter</a:t>
            </a:r>
          </a:p>
          <a:p>
            <a:pPr marL="752486" lvl="2" indent="-342900">
              <a:buFontTx/>
              <a:buChar char="-"/>
            </a:pPr>
            <a:r>
              <a:rPr lang="nb-NO"/>
              <a:t>Relasjon beslutningstaker og beslutningsstøtter, </a:t>
            </a:r>
          </a:p>
          <a:p>
            <a:pPr marL="752486" lvl="2" indent="-342900">
              <a:buFontTx/>
              <a:buChar char="-"/>
            </a:pPr>
            <a:r>
              <a:rPr lang="nb-NO"/>
              <a:t>Fleksible ordninger</a:t>
            </a:r>
          </a:p>
          <a:p>
            <a:pPr marL="171450" indent="-171450">
              <a:buFontTx/>
              <a:buChar char="-"/>
            </a:pPr>
            <a:endParaRPr lang="nb-NO" sz="1200" b="0" i="0" u="none" strike="noStrike" kern="1200" baseline="0">
              <a:solidFill>
                <a:schemeClr val="tx1"/>
              </a:solidFill>
              <a:latin typeface="+mn-lt"/>
              <a:ea typeface="+mn-ea"/>
              <a:cs typeface="+mn-cs"/>
            </a:endParaRPr>
          </a:p>
        </p:txBody>
      </p:sp>
      <p:sp>
        <p:nvSpPr>
          <p:cNvPr id="4" name="Plassholder for lysbildenummer 3"/>
          <p:cNvSpPr>
            <a:spLocks noGrp="1"/>
          </p:cNvSpPr>
          <p:nvPr>
            <p:ph type="sldNum" sz="quarter" idx="5"/>
          </p:nvPr>
        </p:nvSpPr>
        <p:spPr/>
        <p:txBody>
          <a:bodyPr/>
          <a:lstStyle/>
          <a:p>
            <a:fld id="{B86E39A2-6BEE-4EEF-AE98-6DBB5BF2CED5}" type="slidenum">
              <a:rPr lang="nb-NO" smtClean="0"/>
              <a:t>31</a:t>
            </a:fld>
            <a:endParaRPr lang="nb-NO"/>
          </a:p>
        </p:txBody>
      </p:sp>
    </p:spTree>
    <p:extLst>
      <p:ext uri="{BB962C8B-B14F-4D97-AF65-F5344CB8AC3E}">
        <p14:creationId xmlns:p14="http://schemas.microsoft.com/office/powerpoint/2010/main" val="1489876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rtl="0" fontAlgn="base"/>
            <a:r>
              <a:rPr lang="nb-NO" b="0" i="0">
                <a:solidFill>
                  <a:srgbClr val="444444"/>
                </a:solidFill>
                <a:effectLst/>
                <a:latin typeface="Calibri" panose="020F0502020204030204" pitchFamily="34" charset="0"/>
              </a:rPr>
              <a:t>BRUK OSS: </a:t>
            </a:r>
          </a:p>
          <a:p>
            <a:pPr algn="l" rtl="0" fontAlgn="base"/>
            <a:r>
              <a:rPr lang="nb-NO" sz="1800" b="1" i="0" u="none" strike="noStrike">
                <a:solidFill>
                  <a:srgbClr val="000000"/>
                </a:solidFill>
                <a:effectLst/>
                <a:latin typeface="Calibri" panose="020F0502020204030204" pitchFamily="34" charset="0"/>
              </a:rPr>
              <a:t>Tilsynsansvar</a:t>
            </a:r>
            <a:r>
              <a:rPr lang="en-US" sz="1800" b="1" i="0">
                <a:solidFill>
                  <a:srgbClr val="444444"/>
                </a:solidFill>
                <a:effectLst/>
                <a:latin typeface="Calibri" panose="020F0502020204030204" pitchFamily="34" charset="0"/>
              </a:rPr>
              <a:t>​</a:t>
            </a:r>
            <a:endParaRPr lang="en-US" b="1" i="0">
              <a:solidFill>
                <a:srgbClr val="444444"/>
              </a:solidFill>
              <a:effectLst/>
              <a:latin typeface="Calibri" panose="020F0502020204030204" pitchFamily="34" charset="0"/>
            </a:endParaRPr>
          </a:p>
          <a:p>
            <a:pPr algn="l" rtl="0" fontAlgn="base"/>
            <a:r>
              <a:rPr lang="nb-NO" sz="1800" b="0" i="0" u="none" strike="noStrike">
                <a:solidFill>
                  <a:srgbClr val="000000"/>
                </a:solidFill>
                <a:effectLst/>
                <a:latin typeface="Calibri" panose="020F0502020204030204" pitchFamily="34" charset="0"/>
              </a:rPr>
              <a:t>Skal føre tilsyn med nasjonal gjennomføring av FNs kvinnediskrimineringskonvensjon, FNs rasediskrimineringskonvensjon og </a:t>
            </a:r>
            <a:r>
              <a:rPr lang="nb-NO" sz="1800" b="1" i="0" u="none" strike="noStrike">
                <a:solidFill>
                  <a:srgbClr val="000000"/>
                </a:solidFill>
                <a:effectLst/>
                <a:latin typeface="Calibri" panose="020F0502020204030204" pitchFamily="34" charset="0"/>
              </a:rPr>
              <a:t>FN-konvensjonen om rettigheter til mennesker med nedsatt funksjonsevne.</a:t>
            </a:r>
            <a:r>
              <a:rPr lang="en-US" sz="1800" b="1" i="0">
                <a:solidFill>
                  <a:srgbClr val="444444"/>
                </a:solidFill>
                <a:effectLst/>
                <a:latin typeface="Calibri" panose="020F0502020204030204" pitchFamily="34" charset="0"/>
              </a:rPr>
              <a:t>​ Meld inn om </a:t>
            </a:r>
            <a:r>
              <a:rPr lang="en-US" sz="1800" b="1" i="0" err="1">
                <a:solidFill>
                  <a:srgbClr val="444444"/>
                </a:solidFill>
                <a:effectLst/>
                <a:latin typeface="Calibri" panose="020F0502020204030204" pitchFamily="34" charset="0"/>
              </a:rPr>
              <a:t>særlig</a:t>
            </a:r>
            <a:r>
              <a:rPr lang="en-US" sz="1800" b="1" i="0">
                <a:solidFill>
                  <a:srgbClr val="444444"/>
                </a:solidFill>
                <a:effectLst/>
                <a:latin typeface="Calibri" panose="020F0502020204030204" pitchFamily="34" charset="0"/>
              </a:rPr>
              <a:t> problem </a:t>
            </a:r>
            <a:r>
              <a:rPr lang="en-US" sz="1800" b="1" i="0" err="1">
                <a:solidFill>
                  <a:srgbClr val="444444"/>
                </a:solidFill>
                <a:effectLst/>
                <a:latin typeface="Calibri" panose="020F0502020204030204" pitchFamily="34" charset="0"/>
              </a:rPr>
              <a:t>opp</a:t>
            </a:r>
            <a:r>
              <a:rPr lang="en-US" sz="1800" b="1" i="0">
                <a:solidFill>
                  <a:srgbClr val="444444"/>
                </a:solidFill>
                <a:effectLst/>
                <a:latin typeface="Calibri" panose="020F0502020204030204" pitchFamily="34" charset="0"/>
              </a:rPr>
              <a:t> mot CRPD  </a:t>
            </a:r>
            <a:r>
              <a:rPr lang="en-US" sz="1800" b="1" i="0" err="1">
                <a:solidFill>
                  <a:srgbClr val="444444"/>
                </a:solidFill>
                <a:effectLst/>
                <a:latin typeface="Calibri" panose="020F0502020204030204" pitchFamily="34" charset="0"/>
              </a:rPr>
              <a:t>nyttig</a:t>
            </a:r>
            <a:r>
              <a:rPr lang="en-US" sz="1800" b="1" i="0">
                <a:solidFill>
                  <a:srgbClr val="444444"/>
                </a:solidFill>
                <a:effectLst/>
                <a:latin typeface="Calibri" panose="020F0502020204030204" pitchFamily="34" charset="0"/>
              </a:rPr>
              <a:t> </a:t>
            </a:r>
            <a:r>
              <a:rPr lang="en-US" sz="1800" b="1" i="0" err="1">
                <a:solidFill>
                  <a:srgbClr val="444444"/>
                </a:solidFill>
                <a:effectLst/>
                <a:latin typeface="Calibri" panose="020F0502020204030204" pitchFamily="34" charset="0"/>
              </a:rPr>
              <a:t>som</a:t>
            </a:r>
            <a:r>
              <a:rPr lang="en-US" sz="1800" b="1" i="0">
                <a:solidFill>
                  <a:srgbClr val="444444"/>
                </a:solidFill>
                <a:effectLst/>
                <a:latin typeface="Calibri" panose="020F0502020204030204" pitchFamily="34" charset="0"/>
              </a:rPr>
              <a:t> </a:t>
            </a:r>
            <a:r>
              <a:rPr lang="en-US" sz="1800" b="1" i="0" err="1">
                <a:solidFill>
                  <a:srgbClr val="444444"/>
                </a:solidFill>
                <a:effectLst/>
                <a:latin typeface="Calibri" panose="020F0502020204030204" pitchFamily="34" charset="0"/>
              </a:rPr>
              <a:t>kunnskapsgrunnlag</a:t>
            </a:r>
            <a:endParaRPr lang="en-US" b="1" i="0">
              <a:solidFill>
                <a:srgbClr val="444444"/>
              </a:solidFill>
              <a:effectLst/>
              <a:latin typeface="Calibri" panose="020F0502020204030204" pitchFamily="34" charset="0"/>
            </a:endParaRPr>
          </a:p>
          <a:p>
            <a:pPr algn="l" rtl="0" fontAlgn="base"/>
            <a:r>
              <a:rPr lang="nb-NO" sz="1800" b="1" i="0">
                <a:solidFill>
                  <a:srgbClr val="444444"/>
                </a:solidFill>
                <a:effectLst/>
                <a:latin typeface="Calibri" panose="020F0502020204030204" pitchFamily="34" charset="0"/>
              </a:rPr>
              <a:t>​</a:t>
            </a:r>
            <a:endParaRPr lang="nb-NO" b="1" i="0">
              <a:solidFill>
                <a:srgbClr val="444444"/>
              </a:solidFill>
              <a:effectLst/>
              <a:latin typeface="Calibri" panose="020F0502020204030204" pitchFamily="34" charset="0"/>
            </a:endParaRPr>
          </a:p>
          <a:p>
            <a:pPr algn="l" rtl="0" fontAlgn="base"/>
            <a:r>
              <a:rPr lang="nb-NO" sz="1800" b="1" i="0" u="none" strike="noStrike">
                <a:solidFill>
                  <a:srgbClr val="000000"/>
                </a:solidFill>
                <a:effectLst/>
                <a:latin typeface="Calibri" panose="020F0502020204030204" pitchFamily="34" charset="0"/>
              </a:rPr>
              <a:t>Veileder</a:t>
            </a:r>
            <a:r>
              <a:rPr lang="en-US" sz="1800" b="0" i="0">
                <a:solidFill>
                  <a:srgbClr val="444444"/>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nb-NO" sz="1800" b="0" i="0" u="none" strike="noStrike">
                <a:solidFill>
                  <a:srgbClr val="000000"/>
                </a:solidFill>
                <a:effectLst/>
                <a:latin typeface="Calibri" panose="020F0502020204030204" pitchFamily="34" charset="0"/>
              </a:rPr>
              <a:t>Ombudet skal også gi veiledning ved enkelthenvendelser som angår annen diskriminering enn den som omfattes av diskrimineringslovverket, jf. forvaltningsloven § 11. </a:t>
            </a:r>
            <a:r>
              <a:rPr lang="en-US" sz="1800" b="0" i="0">
                <a:solidFill>
                  <a:srgbClr val="444444"/>
                </a:solidFill>
                <a:effectLst/>
                <a:latin typeface="Calibri" panose="020F0502020204030204" pitchFamily="34" charset="0"/>
              </a:rPr>
              <a:t>​</a:t>
            </a:r>
            <a:r>
              <a:rPr lang="en-US" sz="1800" b="0" i="0" err="1">
                <a:solidFill>
                  <a:srgbClr val="444444"/>
                </a:solidFill>
                <a:effectLst/>
                <a:latin typeface="Calibri" panose="020F0502020204030204" pitchFamily="34" charset="0"/>
              </a:rPr>
              <a:t>diskriminering</a:t>
            </a:r>
            <a:r>
              <a:rPr lang="en-US" sz="1800" b="0" i="0">
                <a:solidFill>
                  <a:srgbClr val="444444"/>
                </a:solidFill>
                <a:effectLst/>
                <a:latin typeface="Calibri" panose="020F0502020204030204" pitchFamily="34" charset="0"/>
              </a:rPr>
              <a:t> </a:t>
            </a:r>
            <a:r>
              <a:rPr lang="en-US" sz="1800" b="0" i="0" err="1">
                <a:solidFill>
                  <a:srgbClr val="444444"/>
                </a:solidFill>
                <a:effectLst/>
                <a:latin typeface="Calibri" panose="020F0502020204030204" pitchFamily="34" charset="0"/>
              </a:rPr>
              <a:t>på</a:t>
            </a:r>
            <a:r>
              <a:rPr lang="en-US" sz="1800" b="0" i="0">
                <a:solidFill>
                  <a:srgbClr val="444444"/>
                </a:solidFill>
                <a:effectLst/>
                <a:latin typeface="Calibri" panose="020F0502020204030204" pitchFamily="34" charset="0"/>
              </a:rPr>
              <a:t> </a:t>
            </a:r>
            <a:r>
              <a:rPr lang="en-US" sz="1800" b="0" i="0" err="1">
                <a:solidFill>
                  <a:srgbClr val="444444"/>
                </a:solidFill>
                <a:effectLst/>
                <a:latin typeface="Calibri" panose="020F0502020204030204" pitchFamily="34" charset="0"/>
              </a:rPr>
              <a:t>andre</a:t>
            </a:r>
            <a:r>
              <a:rPr lang="en-US" sz="1800" b="0" i="0">
                <a:solidFill>
                  <a:srgbClr val="444444"/>
                </a:solidFill>
                <a:effectLst/>
                <a:latin typeface="Calibri" panose="020F0502020204030204" pitchFamily="34" charset="0"/>
              </a:rPr>
              <a:t> </a:t>
            </a:r>
            <a:r>
              <a:rPr lang="en-US" sz="1800" b="0" i="0" err="1">
                <a:solidFill>
                  <a:srgbClr val="444444"/>
                </a:solidFill>
                <a:effectLst/>
                <a:latin typeface="Calibri" panose="020F0502020204030204" pitchFamily="34" charset="0"/>
              </a:rPr>
              <a:t>områder</a:t>
            </a:r>
            <a:r>
              <a:rPr lang="en-US" sz="1800" b="0" i="0">
                <a:solidFill>
                  <a:srgbClr val="444444"/>
                </a:solidFill>
                <a:effectLst/>
                <a:latin typeface="Calibri" panose="020F0502020204030204" pitchFamily="34" charset="0"/>
              </a:rPr>
              <a:t> </a:t>
            </a:r>
          </a:p>
          <a:p>
            <a:pPr algn="l" rtl="0" fontAlgn="base"/>
            <a:endParaRPr lang="en-US" sz="1800" b="0" i="0">
              <a:solidFill>
                <a:srgbClr val="444444"/>
              </a:solidFill>
              <a:effectLst/>
              <a:latin typeface="Calibri" panose="020F0502020204030204" pitchFamily="34" charset="0"/>
            </a:endParaRPr>
          </a:p>
          <a:p>
            <a:pPr algn="l" rtl="0" fontAlgn="base"/>
            <a:r>
              <a:rPr lang="en-US" sz="1800" b="0" i="0">
                <a:solidFill>
                  <a:srgbClr val="444444"/>
                </a:solidFill>
                <a:effectLst/>
                <a:latin typeface="Calibri" panose="020F0502020204030204" pitchFamily="34" charset="0"/>
              </a:rPr>
              <a:t>Vi </a:t>
            </a:r>
            <a:r>
              <a:rPr lang="en-US" sz="1800" b="0" i="0" err="1">
                <a:solidFill>
                  <a:srgbClr val="444444"/>
                </a:solidFill>
                <a:effectLst/>
                <a:latin typeface="Calibri" panose="020F0502020204030204" pitchFamily="34" charset="0"/>
              </a:rPr>
              <a:t>hadde</a:t>
            </a:r>
            <a:r>
              <a:rPr lang="en-US" sz="1800" b="0" i="0">
                <a:solidFill>
                  <a:srgbClr val="444444"/>
                </a:solidFill>
                <a:effectLst/>
                <a:latin typeface="Calibri" panose="020F0502020204030204" pitchFamily="34" charset="0"/>
              </a:rPr>
              <a:t> </a:t>
            </a:r>
            <a:r>
              <a:rPr lang="en-US" sz="1800" b="0" i="0" err="1">
                <a:solidFill>
                  <a:srgbClr val="444444"/>
                </a:solidFill>
                <a:effectLst/>
                <a:latin typeface="Calibri" panose="020F0502020204030204" pitchFamily="34" charset="0"/>
              </a:rPr>
              <a:t>tidligere</a:t>
            </a:r>
            <a:r>
              <a:rPr lang="en-US" sz="1800" b="0" i="0">
                <a:solidFill>
                  <a:srgbClr val="444444"/>
                </a:solidFill>
                <a:effectLst/>
                <a:latin typeface="Calibri" panose="020F0502020204030204" pitchFamily="34" charset="0"/>
              </a:rPr>
              <a:t> </a:t>
            </a:r>
            <a:r>
              <a:rPr lang="en-US" sz="1800" b="0" i="0" err="1">
                <a:solidFill>
                  <a:srgbClr val="444444"/>
                </a:solidFill>
                <a:effectLst/>
                <a:latin typeface="Calibri" panose="020F0502020204030204" pitchFamily="34" charset="0"/>
              </a:rPr>
              <a:t>mulighet</a:t>
            </a:r>
            <a:r>
              <a:rPr lang="en-US" sz="1800" b="0" i="0">
                <a:solidFill>
                  <a:srgbClr val="444444"/>
                </a:solidFill>
                <a:effectLst/>
                <a:latin typeface="Calibri" panose="020F0502020204030204" pitchFamily="34" charset="0"/>
              </a:rPr>
              <a:t> </a:t>
            </a:r>
            <a:r>
              <a:rPr lang="en-US" sz="1800" b="0" i="0" err="1">
                <a:solidFill>
                  <a:srgbClr val="444444"/>
                </a:solidFill>
                <a:effectLst/>
                <a:latin typeface="Calibri" panose="020F0502020204030204" pitchFamily="34" charset="0"/>
              </a:rPr>
              <a:t>til</a:t>
            </a:r>
            <a:r>
              <a:rPr lang="en-US" sz="1800" b="0" i="0">
                <a:solidFill>
                  <a:srgbClr val="444444"/>
                </a:solidFill>
                <a:effectLst/>
                <a:latin typeface="Calibri" panose="020F0502020204030204" pitchFamily="34" charset="0"/>
              </a:rPr>
              <a:t> å </a:t>
            </a:r>
            <a:r>
              <a:rPr lang="en-US" sz="1800" b="0" i="0" err="1">
                <a:solidFill>
                  <a:srgbClr val="444444"/>
                </a:solidFill>
                <a:effectLst/>
                <a:latin typeface="Calibri" panose="020F0502020204030204" pitchFamily="34" charset="0"/>
              </a:rPr>
              <a:t>behandle</a:t>
            </a:r>
            <a:r>
              <a:rPr lang="en-US" sz="1800" b="0" i="0">
                <a:solidFill>
                  <a:srgbClr val="444444"/>
                </a:solidFill>
                <a:effectLst/>
                <a:latin typeface="Calibri" panose="020F0502020204030204" pitchFamily="34" charset="0"/>
              </a:rPr>
              <a:t> </a:t>
            </a:r>
            <a:r>
              <a:rPr lang="en-US" sz="1800" b="0" i="0" err="1">
                <a:solidFill>
                  <a:srgbClr val="444444"/>
                </a:solidFill>
                <a:effectLst/>
                <a:latin typeface="Calibri" panose="020F0502020204030204" pitchFamily="34" charset="0"/>
              </a:rPr>
              <a:t>enkeltsaker</a:t>
            </a:r>
            <a:r>
              <a:rPr lang="en-US" sz="1800" b="0" i="0">
                <a:solidFill>
                  <a:srgbClr val="444444"/>
                </a:solidFill>
                <a:effectLst/>
                <a:latin typeface="Calibri" panose="020F0502020204030204" pitchFamily="34" charset="0"/>
              </a:rPr>
              <a:t> (</a:t>
            </a:r>
            <a:r>
              <a:rPr lang="en-US" sz="1800" b="0" i="0" err="1">
                <a:solidFill>
                  <a:srgbClr val="444444"/>
                </a:solidFill>
                <a:effectLst/>
                <a:latin typeface="Calibri" panose="020F0502020204030204" pitchFamily="34" charset="0"/>
              </a:rPr>
              <a:t>klagebehandle</a:t>
            </a:r>
            <a:r>
              <a:rPr lang="en-US" sz="1800" b="0" i="0">
                <a:solidFill>
                  <a:srgbClr val="444444"/>
                </a:solidFill>
                <a:effectLst/>
                <a:latin typeface="Calibri" panose="020F0502020204030204" pitchFamily="34" charset="0"/>
              </a:rPr>
              <a:t>). </a:t>
            </a:r>
            <a:r>
              <a:rPr lang="en-US" sz="1800" b="0" i="0" err="1">
                <a:solidFill>
                  <a:srgbClr val="444444"/>
                </a:solidFill>
                <a:effectLst/>
                <a:latin typeface="Calibri" panose="020F0502020204030204" pitchFamily="34" charset="0"/>
              </a:rPr>
              <a:t>Endring</a:t>
            </a:r>
            <a:r>
              <a:rPr lang="en-US" sz="1800" b="0" i="0">
                <a:solidFill>
                  <a:srgbClr val="444444"/>
                </a:solidFill>
                <a:effectLst/>
                <a:latin typeface="Calibri" panose="020F0502020204030204" pitchFamily="34" charset="0"/>
              </a:rPr>
              <a:t> i 2018; </a:t>
            </a:r>
            <a:r>
              <a:rPr lang="en-US" sz="1800" b="0" i="0" err="1">
                <a:solidFill>
                  <a:srgbClr val="444444"/>
                </a:solidFill>
                <a:effectLst/>
                <a:latin typeface="Calibri" panose="020F0502020204030204" pitchFamily="34" charset="0"/>
              </a:rPr>
              <a:t>fra</a:t>
            </a:r>
            <a:r>
              <a:rPr lang="en-US" sz="1800" b="0" i="0">
                <a:solidFill>
                  <a:srgbClr val="444444"/>
                </a:solidFill>
                <a:effectLst/>
                <a:latin typeface="Calibri" panose="020F0502020204030204" pitchFamily="34" charset="0"/>
              </a:rPr>
              <a:t> og med 1.1.2018 var det </a:t>
            </a:r>
            <a:r>
              <a:rPr lang="en-US" sz="1800" b="1" i="0" err="1">
                <a:solidFill>
                  <a:srgbClr val="444444"/>
                </a:solidFill>
                <a:effectLst/>
                <a:latin typeface="Calibri" panose="020F0502020204030204" pitchFamily="34" charset="0"/>
              </a:rPr>
              <a:t>kun</a:t>
            </a:r>
            <a:r>
              <a:rPr lang="en-US" sz="1800" b="1" i="0">
                <a:solidFill>
                  <a:srgbClr val="444444"/>
                </a:solidFill>
                <a:effectLst/>
                <a:latin typeface="Calibri" panose="020F0502020204030204" pitchFamily="34" charset="0"/>
              </a:rPr>
              <a:t> </a:t>
            </a:r>
            <a:r>
              <a:rPr lang="en-US" sz="1800" b="1" i="0" err="1">
                <a:solidFill>
                  <a:srgbClr val="444444"/>
                </a:solidFill>
                <a:effectLst/>
                <a:latin typeface="Calibri" panose="020F0502020204030204" pitchFamily="34" charset="0"/>
              </a:rPr>
              <a:t>nemnda</a:t>
            </a:r>
            <a:r>
              <a:rPr lang="en-US" sz="1800" b="1" i="0">
                <a:solidFill>
                  <a:srgbClr val="444444"/>
                </a:solidFill>
                <a:effectLst/>
                <a:latin typeface="Calibri" panose="020F0502020204030204" pitchFamily="34" charset="0"/>
              </a:rPr>
              <a:t> </a:t>
            </a:r>
            <a:r>
              <a:rPr lang="en-US" sz="1800" b="0" i="0" err="1">
                <a:solidFill>
                  <a:srgbClr val="444444"/>
                </a:solidFill>
                <a:effectLst/>
                <a:latin typeface="Calibri" panose="020F0502020204030204" pitchFamily="34" charset="0"/>
              </a:rPr>
              <a:t>som</a:t>
            </a:r>
            <a:r>
              <a:rPr lang="en-US" sz="1800" b="0" i="0">
                <a:solidFill>
                  <a:srgbClr val="444444"/>
                </a:solidFill>
                <a:effectLst/>
                <a:latin typeface="Calibri" panose="020F0502020204030204" pitchFamily="34" charset="0"/>
              </a:rPr>
              <a:t> </a:t>
            </a:r>
            <a:r>
              <a:rPr lang="en-US" sz="1800" b="0" i="0" err="1">
                <a:solidFill>
                  <a:srgbClr val="444444"/>
                </a:solidFill>
                <a:effectLst/>
                <a:latin typeface="Calibri" panose="020F0502020204030204" pitchFamily="34" charset="0"/>
              </a:rPr>
              <a:t>behandlet</a:t>
            </a:r>
            <a:r>
              <a:rPr lang="en-US" sz="1800" b="0" i="0">
                <a:solidFill>
                  <a:srgbClr val="444444"/>
                </a:solidFill>
                <a:effectLst/>
                <a:latin typeface="Calibri" panose="020F0502020204030204" pitchFamily="34" charset="0"/>
              </a:rPr>
              <a:t> </a:t>
            </a:r>
            <a:r>
              <a:rPr lang="en-US" sz="1800" b="0" i="0" err="1">
                <a:solidFill>
                  <a:srgbClr val="444444"/>
                </a:solidFill>
                <a:effectLst/>
                <a:latin typeface="Calibri" panose="020F0502020204030204" pitchFamily="34" charset="0"/>
              </a:rPr>
              <a:t>klagesaker</a:t>
            </a:r>
            <a:r>
              <a:rPr lang="en-US" sz="1800" b="0" i="0">
                <a:solidFill>
                  <a:srgbClr val="444444"/>
                </a:solidFill>
                <a:effectLst/>
                <a:latin typeface="Calibri" panose="020F0502020204030204" pitchFamily="34" charset="0"/>
              </a:rPr>
              <a:t>. </a:t>
            </a:r>
          </a:p>
          <a:p>
            <a:pPr algn="l" rtl="0" fontAlgn="base"/>
            <a:r>
              <a:rPr lang="en-US" sz="1800" b="0" i="0" err="1">
                <a:solidFill>
                  <a:srgbClr val="444444"/>
                </a:solidFill>
                <a:effectLst/>
                <a:latin typeface="Calibri" panose="020F0502020204030204" pitchFamily="34" charset="0"/>
              </a:rPr>
              <a:t>Hvordan</a:t>
            </a:r>
            <a:r>
              <a:rPr lang="en-US" sz="1800" b="0" i="0">
                <a:solidFill>
                  <a:srgbClr val="444444"/>
                </a:solidFill>
                <a:effectLst/>
                <a:latin typeface="Calibri" panose="020F0502020204030204" pitchFamily="34" charset="0"/>
              </a:rPr>
              <a:t> </a:t>
            </a:r>
            <a:r>
              <a:rPr lang="en-US" sz="1800" b="0" i="0" err="1">
                <a:solidFill>
                  <a:srgbClr val="444444"/>
                </a:solidFill>
                <a:effectLst/>
                <a:latin typeface="Calibri" panose="020F0502020204030204" pitchFamily="34" charset="0"/>
              </a:rPr>
              <a:t>melde</a:t>
            </a:r>
            <a:r>
              <a:rPr lang="en-US" sz="1800" b="0" i="0">
                <a:solidFill>
                  <a:srgbClr val="444444"/>
                </a:solidFill>
                <a:effectLst/>
                <a:latin typeface="Calibri" panose="020F0502020204030204" pitchFamily="34" charset="0"/>
              </a:rPr>
              <a:t> inn </a:t>
            </a:r>
            <a:r>
              <a:rPr lang="en-US" sz="1800" b="0" i="0" err="1">
                <a:solidFill>
                  <a:srgbClr val="444444"/>
                </a:solidFill>
                <a:effectLst/>
                <a:latin typeface="Calibri" panose="020F0502020204030204" pitchFamily="34" charset="0"/>
              </a:rPr>
              <a:t>en</a:t>
            </a:r>
            <a:r>
              <a:rPr lang="en-US" sz="1800" b="0" i="0">
                <a:solidFill>
                  <a:srgbClr val="444444"/>
                </a:solidFill>
                <a:effectLst/>
                <a:latin typeface="Calibri" panose="020F0502020204030204" pitchFamily="34" charset="0"/>
              </a:rPr>
              <a:t> </a:t>
            </a:r>
            <a:r>
              <a:rPr lang="en-US" sz="1800" b="0" i="0" err="1">
                <a:solidFill>
                  <a:srgbClr val="444444"/>
                </a:solidFill>
                <a:effectLst/>
                <a:latin typeface="Calibri" panose="020F0502020204030204" pitchFamily="34" charset="0"/>
              </a:rPr>
              <a:t>sak</a:t>
            </a:r>
            <a:r>
              <a:rPr lang="en-US" sz="1800" b="0" i="0">
                <a:solidFill>
                  <a:srgbClr val="444444"/>
                </a:solidFill>
                <a:effectLst/>
                <a:latin typeface="Calibri" panose="020F0502020204030204" pitchFamily="34" charset="0"/>
              </a:rPr>
              <a:t> – </a:t>
            </a:r>
            <a:r>
              <a:rPr lang="en-US" sz="1800" b="0" i="0" err="1">
                <a:solidFill>
                  <a:srgbClr val="444444"/>
                </a:solidFill>
                <a:effectLst/>
                <a:latin typeface="Calibri" panose="020F0502020204030204" pitchFamily="34" charset="0"/>
              </a:rPr>
              <a:t>ringe</a:t>
            </a:r>
            <a:r>
              <a:rPr lang="en-US" sz="1800" b="0" i="0">
                <a:solidFill>
                  <a:srgbClr val="444444"/>
                </a:solidFill>
                <a:effectLst/>
                <a:latin typeface="Calibri" panose="020F0502020204030204" pitchFamily="34" charset="0"/>
              </a:rPr>
              <a:t> inn </a:t>
            </a:r>
            <a:r>
              <a:rPr lang="en-US" sz="1800" b="0" i="0" err="1">
                <a:solidFill>
                  <a:srgbClr val="444444"/>
                </a:solidFill>
                <a:effectLst/>
                <a:latin typeface="Calibri" panose="020F0502020204030204" pitchFamily="34" charset="0"/>
              </a:rPr>
              <a:t>til</a:t>
            </a:r>
            <a:r>
              <a:rPr lang="en-US" sz="1800" b="0" i="0">
                <a:solidFill>
                  <a:srgbClr val="444444"/>
                </a:solidFill>
                <a:effectLst/>
                <a:latin typeface="Calibri" panose="020F0502020204030204" pitchFamily="34" charset="0"/>
              </a:rPr>
              <a:t> </a:t>
            </a:r>
            <a:r>
              <a:rPr lang="en-US" sz="1800" b="0" i="0" err="1">
                <a:solidFill>
                  <a:srgbClr val="444444"/>
                </a:solidFill>
                <a:effectLst/>
                <a:latin typeface="Calibri" panose="020F0502020204030204" pitchFamily="34" charset="0"/>
              </a:rPr>
              <a:t>sentralbordet</a:t>
            </a:r>
            <a:r>
              <a:rPr lang="en-US" sz="1800" b="0" i="0">
                <a:solidFill>
                  <a:srgbClr val="444444"/>
                </a:solidFill>
                <a:effectLst/>
                <a:latin typeface="Calibri" panose="020F0502020204030204" pitchFamily="34" charset="0"/>
              </a:rPr>
              <a:t> </a:t>
            </a:r>
            <a:r>
              <a:rPr lang="en-US" sz="1800" b="0" i="0" err="1">
                <a:solidFill>
                  <a:srgbClr val="444444"/>
                </a:solidFill>
                <a:effectLst/>
                <a:latin typeface="Calibri" panose="020F0502020204030204" pitchFamily="34" charset="0"/>
              </a:rPr>
              <a:t>eller</a:t>
            </a:r>
            <a:r>
              <a:rPr lang="en-US" sz="1800" b="0" i="0">
                <a:solidFill>
                  <a:srgbClr val="444444"/>
                </a:solidFill>
                <a:effectLst/>
                <a:latin typeface="Calibri" panose="020F0502020204030204" pitchFamily="34" charset="0"/>
              </a:rPr>
              <a:t> </a:t>
            </a:r>
            <a:r>
              <a:rPr lang="en-US" sz="1800" b="0" i="0" err="1">
                <a:solidFill>
                  <a:srgbClr val="444444"/>
                </a:solidFill>
                <a:effectLst/>
                <a:latin typeface="Calibri" panose="020F0502020204030204" pitchFamily="34" charset="0"/>
              </a:rPr>
              <a:t>kontaktskjema</a:t>
            </a:r>
            <a:r>
              <a:rPr lang="en-US" sz="1800" b="0" i="0">
                <a:solidFill>
                  <a:srgbClr val="444444"/>
                </a:solidFill>
                <a:effectLst/>
                <a:latin typeface="Calibri" panose="020F0502020204030204" pitchFamily="34" charset="0"/>
              </a:rPr>
              <a:t> </a:t>
            </a:r>
            <a:r>
              <a:rPr lang="en-US" sz="1800" b="0" i="0" err="1">
                <a:solidFill>
                  <a:srgbClr val="444444"/>
                </a:solidFill>
                <a:effectLst/>
                <a:latin typeface="Calibri" panose="020F0502020204030204" pitchFamily="34" charset="0"/>
              </a:rPr>
              <a:t>på</a:t>
            </a:r>
            <a:r>
              <a:rPr lang="en-US" sz="1800" b="0" i="0">
                <a:solidFill>
                  <a:srgbClr val="444444"/>
                </a:solidFill>
                <a:effectLst/>
                <a:latin typeface="Calibri" panose="020F0502020204030204" pitchFamily="34" charset="0"/>
              </a:rPr>
              <a:t> </a:t>
            </a:r>
            <a:r>
              <a:rPr lang="en-US" sz="1800" b="0" i="0" err="1">
                <a:solidFill>
                  <a:srgbClr val="444444"/>
                </a:solidFill>
                <a:effectLst/>
                <a:latin typeface="Calibri" panose="020F0502020204030204" pitchFamily="34" charset="0"/>
              </a:rPr>
              <a:t>nettsiden</a:t>
            </a:r>
            <a:r>
              <a:rPr lang="en-US" sz="1800" b="0" i="0">
                <a:solidFill>
                  <a:srgbClr val="444444"/>
                </a:solidFill>
                <a:effectLst/>
                <a:latin typeface="Calibri" panose="020F0502020204030204" pitchFamily="34" charset="0"/>
              </a:rPr>
              <a:t> </a:t>
            </a:r>
            <a:r>
              <a:rPr lang="en-US" sz="1800" b="0" i="0" err="1">
                <a:solidFill>
                  <a:srgbClr val="444444"/>
                </a:solidFill>
                <a:effectLst/>
                <a:latin typeface="Calibri" panose="020F0502020204030204" pitchFamily="34" charset="0"/>
              </a:rPr>
              <a:t>vår</a:t>
            </a:r>
            <a:r>
              <a:rPr lang="en-US" sz="1800" b="0" i="0">
                <a:solidFill>
                  <a:srgbClr val="444444"/>
                </a:solidFill>
                <a:effectLst/>
                <a:latin typeface="Calibri" panose="020F0502020204030204" pitchFamily="34" charset="0"/>
              </a:rPr>
              <a:t>. </a:t>
            </a:r>
          </a:p>
          <a:p>
            <a:pPr algn="l" rtl="0" fontAlgn="base"/>
            <a:endParaRPr lang="en-US" sz="1800" b="0" i="0">
              <a:solidFill>
                <a:srgbClr val="444444"/>
              </a:solidFill>
              <a:effectLst/>
              <a:latin typeface="Calibri" panose="020F0502020204030204" pitchFamily="34" charset="0"/>
            </a:endParaRPr>
          </a:p>
          <a:p>
            <a:pPr algn="l" rtl="0" fontAlgn="base"/>
            <a:r>
              <a:rPr lang="en-US" sz="1800" b="0" i="0" err="1">
                <a:solidFill>
                  <a:srgbClr val="444444"/>
                </a:solidFill>
                <a:effectLst/>
                <a:latin typeface="Calibri" panose="020F0502020204030204" pitchFamily="34" charset="0"/>
              </a:rPr>
              <a:t>Takk</a:t>
            </a:r>
            <a:r>
              <a:rPr lang="en-US" sz="1800" b="0" i="0">
                <a:solidFill>
                  <a:srgbClr val="444444"/>
                </a:solidFill>
                <a:effectLst/>
                <a:latin typeface="Calibri" panose="020F0502020204030204" pitchFamily="34" charset="0"/>
              </a:rPr>
              <a:t> for meg !</a:t>
            </a:r>
            <a:endParaRPr lang="en-US" b="0" i="0">
              <a:solidFill>
                <a:srgbClr val="444444"/>
              </a:solidFill>
              <a:effectLst/>
              <a:latin typeface="Calibri" panose="020F0502020204030204" pitchFamily="34" charset="0"/>
            </a:endParaRPr>
          </a:p>
          <a:p>
            <a:pPr algn="l" rtl="0" fontAlgn="base"/>
            <a:r>
              <a:rPr lang="nb-NO" sz="1800" b="0" i="0">
                <a:solidFill>
                  <a:srgbClr val="444444"/>
                </a:solidFill>
                <a:effectLst/>
                <a:latin typeface="Calibri" panose="020F0502020204030204" pitchFamily="34" charset="0"/>
              </a:rPr>
              <a:t>​</a:t>
            </a:r>
            <a:endParaRPr lang="nb-NO" b="0" i="0">
              <a:solidFill>
                <a:srgbClr val="444444"/>
              </a:solidFill>
              <a:effectLst/>
              <a:latin typeface="Calibri" panose="020F0502020204030204" pitchFamily="34" charset="0"/>
            </a:endParaRPr>
          </a:p>
          <a:p>
            <a:pPr algn="l" rtl="0" fontAlgn="base"/>
            <a:r>
              <a:rPr lang="nb-NO" sz="1800" b="0" i="0">
                <a:solidFill>
                  <a:srgbClr val="444444"/>
                </a:solidFill>
                <a:effectLst/>
                <a:latin typeface="Calibri" panose="020F0502020204030204" pitchFamily="34" charset="0"/>
              </a:rPr>
              <a:t>​</a:t>
            </a:r>
            <a:endParaRPr lang="nb-NO" b="0" i="0">
              <a:solidFill>
                <a:srgbClr val="444444"/>
              </a:solidFill>
              <a:effectLst/>
              <a:latin typeface="Calibri" panose="020F0502020204030204" pitchFamily="34" charset="0"/>
            </a:endParaRPr>
          </a:p>
          <a:p>
            <a:pPr algn="l" rtl="0" fontAlgn="base"/>
            <a:r>
              <a:rPr lang="nb-NO" sz="1800" b="0" i="0">
                <a:solidFill>
                  <a:srgbClr val="444444"/>
                </a:solidFill>
                <a:effectLst/>
                <a:latin typeface="Calibri" panose="020F0502020204030204" pitchFamily="34" charset="0"/>
              </a:rPr>
              <a:t>​</a:t>
            </a:r>
            <a:endParaRPr lang="nb-NO" b="0" i="0">
              <a:solidFill>
                <a:srgbClr val="444444"/>
              </a:solidFill>
              <a:effectLst/>
              <a:latin typeface="Calibri" panose="020F0502020204030204" pitchFamily="34" charset="0"/>
            </a:endParaRPr>
          </a:p>
          <a:p>
            <a:endParaRPr lang="nb-NO"/>
          </a:p>
        </p:txBody>
      </p:sp>
      <p:sp>
        <p:nvSpPr>
          <p:cNvPr id="4" name="Plassholder for lysbildenummer 3"/>
          <p:cNvSpPr>
            <a:spLocks noGrp="1"/>
          </p:cNvSpPr>
          <p:nvPr>
            <p:ph type="sldNum" sz="quarter" idx="5"/>
          </p:nvPr>
        </p:nvSpPr>
        <p:spPr/>
        <p:txBody>
          <a:bodyPr/>
          <a:lstStyle/>
          <a:p>
            <a:fld id="{A23FB8B8-E69F-42F5-9BFC-4390E841E3A7}" type="slidenum">
              <a:rPr lang="nb-NO" smtClean="0"/>
              <a:t>32</a:t>
            </a:fld>
            <a:endParaRPr lang="nb-NO"/>
          </a:p>
        </p:txBody>
      </p:sp>
    </p:spTree>
    <p:extLst>
      <p:ext uri="{BB962C8B-B14F-4D97-AF65-F5344CB8AC3E}">
        <p14:creationId xmlns:p14="http://schemas.microsoft.com/office/powerpoint/2010/main" val="875371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Spørsmålet om presumsjonsprinsippets betydning for </a:t>
            </a:r>
            <a:r>
              <a:rPr lang="nb-NO" dirty="0" err="1"/>
              <a:t>CRPDs</a:t>
            </a:r>
            <a:r>
              <a:rPr lang="nb-NO" dirty="0"/>
              <a:t> rolle ved tolkningen av </a:t>
            </a:r>
            <a:r>
              <a:rPr lang="nb-NO" b="1" dirty="0"/>
              <a:t>norsk rett </a:t>
            </a:r>
            <a:r>
              <a:rPr lang="nb-NO" dirty="0"/>
              <a:t>har vært oppe for Høyesterett. I HR-</a:t>
            </a:r>
            <a:r>
              <a:rPr lang="nb-NO" b="1" dirty="0"/>
              <a:t>2016-2591-A</a:t>
            </a:r>
            <a:r>
              <a:rPr lang="nb-NO" dirty="0"/>
              <a:t> var spørsmålet om det var lovlig å frata en psykiatrisk pasient </a:t>
            </a:r>
            <a:r>
              <a:rPr lang="nb-NO" b="1" dirty="0"/>
              <a:t>den rettslige handleevnen i økonomiske forhold. </a:t>
            </a:r>
            <a:r>
              <a:rPr lang="nb-NO" dirty="0"/>
              <a:t>Vergemålsloven § 22 åpner opp for at offentlige myndigheter kan frata en person den rettslige handleevnen dersom nærmere definerte vilkår er oppfylt... </a:t>
            </a:r>
            <a:r>
              <a:rPr lang="nb-NO" dirty="0" err="1"/>
              <a:t>CRPDkomiteen</a:t>
            </a:r>
            <a:r>
              <a:rPr lang="nb-NO" dirty="0"/>
              <a:t> har forstått artikkel 12 slik at den ikke tillater fratakelse av rettslige handleevne for personer med nedsatt funksjonsevne. Høyesterett måtte derfor foreta en nærmere vurdering av forholdet mellom de to regelsettene, og konstaterte at den nasjonale ordningen stod i «klar motstrid til» </a:t>
            </a:r>
            <a:r>
              <a:rPr lang="nb-NO" b="1" dirty="0"/>
              <a:t>CRPD-komiteens tilnærming</a:t>
            </a:r>
            <a:r>
              <a:rPr lang="nb-NO" dirty="0"/>
              <a:t>. </a:t>
            </a:r>
          </a:p>
          <a:p>
            <a:r>
              <a:rPr lang="nb-NO" dirty="0"/>
              <a:t> Ut fra det samlede rettskildematerialet la Høyesterett til grunn at nasjonal lovgiver </a:t>
            </a:r>
            <a:r>
              <a:rPr lang="nb-NO" b="1" dirty="0"/>
              <a:t>hadde valgt </a:t>
            </a:r>
            <a:r>
              <a:rPr lang="nb-NO" dirty="0"/>
              <a:t>ordningen i vergemålsloven bevisst. Det ble blant annet lagt vekt på at denne forståelsen uttrykkelig var gitt til kjenne av nasjonale myndigheter </a:t>
            </a:r>
            <a:r>
              <a:rPr lang="nb-NO" b="1" dirty="0"/>
              <a:t>gjennom en tolkningserklæring ved ratifikasjonen</a:t>
            </a:r>
            <a:r>
              <a:rPr lang="nb-NO" dirty="0"/>
              <a:t>, og at den senere lå til grunn for Stortingets behandling av Meld. St. 39 (2015-2016). Høyesterett kom da til at domstolene måtte legge lovens løsning til grunn, selv om den skulle være folkerettsstridig. </a:t>
            </a:r>
            <a:r>
              <a:rPr lang="nb-NO" b="1" dirty="0"/>
              <a:t>Den nasjonale regelen ble dermed gitt forrang, og dommen viser at presumsjonsprinsippet har en grense, også på menneskerettsfeltet. </a:t>
            </a:r>
            <a:r>
              <a:rPr lang="nb-NO" dirty="0"/>
              <a:t>Forutsetningen for en slik løsning er imidlertid at grensen – det vil si det syn at den </a:t>
            </a:r>
            <a:r>
              <a:rPr lang="nb-NO" b="1" dirty="0"/>
              <a:t>nasjonale regelen skal gis forrang – kan forankres i lovgiverviljen.</a:t>
            </a:r>
          </a:p>
          <a:p>
            <a:endParaRPr lang="nb-NO" b="1" dirty="0"/>
          </a:p>
          <a:p>
            <a:r>
              <a:rPr lang="nb-NO" b="1" dirty="0"/>
              <a:t>Etter inkorporering: norsk rett ikke foran v motstrid, men spørsmål om tolkning av CRPD, hvor klart må tolkningsresultat av CRPD være for at skal sette norsk rett til side: HR løser ikke konflikter ved hjelp av generelle prinsipp, løser konflikt ved nærmere tolkning av de </a:t>
            </a:r>
            <a:r>
              <a:rPr lang="nb-NO" b="1" dirty="0" err="1"/>
              <a:t>aktuellel</a:t>
            </a:r>
            <a:r>
              <a:rPr lang="nb-NO" b="1" dirty="0"/>
              <a:t> rettsregler.</a:t>
            </a:r>
          </a:p>
          <a:p>
            <a:r>
              <a:rPr lang="nb-NO" b="1" dirty="0"/>
              <a:t> CRPD-komiteen uttalelser ikke rettslig bindende. Også vesentlig hva lovgiver vil uttale om tolkning og tolkningserklæringer i proposisjoner osv.</a:t>
            </a:r>
          </a:p>
          <a:p>
            <a:r>
              <a:rPr lang="nb-NO" b="1" dirty="0"/>
              <a:t>Se nærmere på art 12 og 14 .</a:t>
            </a:r>
          </a:p>
        </p:txBody>
      </p:sp>
      <p:sp>
        <p:nvSpPr>
          <p:cNvPr id="4" name="Plassholder for lysbildenummer 3"/>
          <p:cNvSpPr>
            <a:spLocks noGrp="1"/>
          </p:cNvSpPr>
          <p:nvPr>
            <p:ph type="sldNum" sz="quarter" idx="5"/>
          </p:nvPr>
        </p:nvSpPr>
        <p:spPr/>
        <p:txBody>
          <a:bodyPr/>
          <a:lstStyle/>
          <a:p>
            <a:fld id="{E5DFCCD4-3ADB-438B-ABEE-EE17CEF41FBE}" type="slidenum">
              <a:rPr lang="nb-NO" smtClean="0"/>
              <a:t>4</a:t>
            </a:fld>
            <a:endParaRPr lang="nb-NO"/>
          </a:p>
        </p:txBody>
      </p:sp>
    </p:spTree>
    <p:extLst>
      <p:ext uri="{BB962C8B-B14F-4D97-AF65-F5344CB8AC3E}">
        <p14:creationId xmlns:p14="http://schemas.microsoft.com/office/powerpoint/2010/main" val="4042750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Jeg gir her kun en  oversikt over innholdet de mest relevante artiklene i CRPD hva angår tvang overfor personer med nedsatt funksjonsevne . </a:t>
            </a:r>
          </a:p>
          <a:p>
            <a:r>
              <a:rPr lang="nb-NO" dirty="0"/>
              <a:t>For det første: Ingen tvil eller uenighet om at CRPD:  Forplikter statene på en langt mer omfattende og tydelig måte til å vektlegge selvbestemmelse for personer med alle former for funksjonsnedsettelse. </a:t>
            </a:r>
          </a:p>
          <a:p>
            <a:endParaRPr lang="nb-NO" dirty="0"/>
          </a:p>
          <a:p>
            <a:pPr>
              <a:lnSpc>
                <a:spcPct val="107000"/>
              </a:lnSpc>
              <a:spcAft>
                <a:spcPts val="800"/>
              </a:spcAft>
            </a:pPr>
            <a:r>
              <a:rPr lang="nb-NO" sz="1200" dirty="0">
                <a:effectLst/>
                <a:latin typeface="Calibri" panose="020F0502020204030204" pitchFamily="34" charset="0"/>
                <a:ea typeface="Calibri" panose="020F0502020204030204" pitchFamily="34" charset="0"/>
                <a:cs typeface="Times New Roman" panose="02020603050405020304" pitchFamily="18" charset="0"/>
              </a:rPr>
              <a:t>For det andre: En grunnleggende konsekvens som følger av prinsippet om selvbestemmelse er at staten må anerkjenne at alle har rettslig handleevne uavhengig av funksjonsevne- og at staten sikre </a:t>
            </a:r>
            <a:r>
              <a:rPr lang="nb-NO" sz="1200" b="1" dirty="0">
                <a:effectLst/>
                <a:latin typeface="Calibri" panose="020F0502020204030204" pitchFamily="34" charset="0"/>
                <a:ea typeface="Calibri" panose="020F0502020204030204" pitchFamily="34" charset="0"/>
                <a:cs typeface="Times New Roman" panose="02020603050405020304" pitchFamily="18" charset="0"/>
              </a:rPr>
              <a:t>støtte</a:t>
            </a:r>
            <a:r>
              <a:rPr lang="nb-NO" sz="1200" dirty="0">
                <a:effectLst/>
                <a:latin typeface="Calibri" panose="020F0502020204030204" pitchFamily="34" charset="0"/>
                <a:ea typeface="Calibri" panose="020F0502020204030204" pitchFamily="34" charset="0"/>
                <a:cs typeface="Times New Roman" panose="02020603050405020304" pitchFamily="18" charset="0"/>
              </a:rPr>
              <a:t> til at personer selv kan utøve sin rettslige handleevne. </a:t>
            </a:r>
          </a:p>
          <a:p>
            <a:pPr>
              <a:lnSpc>
                <a:spcPct val="107000"/>
              </a:lnSpc>
              <a:spcAft>
                <a:spcPts val="800"/>
              </a:spcAft>
            </a:pP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dirty="0"/>
              <a:t>Mest åpenbare tilfellet hvor CRPD utfordrer norsk lov er vergemålsloven og tvangslovgivningen overfor «alvorlig sinnslidende» og utviklingshemmede. </a:t>
            </a:r>
          </a:p>
        </p:txBody>
      </p:sp>
      <p:sp>
        <p:nvSpPr>
          <p:cNvPr id="4" name="Plassholder for lysbildenummer 3"/>
          <p:cNvSpPr>
            <a:spLocks noGrp="1"/>
          </p:cNvSpPr>
          <p:nvPr>
            <p:ph type="sldNum" sz="quarter" idx="5"/>
          </p:nvPr>
        </p:nvSpPr>
        <p:spPr/>
        <p:txBody>
          <a:bodyPr/>
          <a:lstStyle/>
          <a:p>
            <a:fld id="{E0B0C995-E4DC-4501-A2DC-6ED17220F8D9}" type="slidenum">
              <a:rPr lang="nb-NO" smtClean="0"/>
              <a:t>5</a:t>
            </a:fld>
            <a:endParaRPr lang="nb-NO"/>
          </a:p>
        </p:txBody>
      </p:sp>
    </p:spTree>
    <p:extLst>
      <p:ext uri="{BB962C8B-B14F-4D97-AF65-F5344CB8AC3E}">
        <p14:creationId xmlns:p14="http://schemas.microsoft.com/office/powerpoint/2010/main" val="4283363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Artikkel 12 er nøkkelartikkel. At har rett til å bli anerkjent som person i rettslig henseende betyr enkelt sagt at det anerkjennes at en person kan ha juridiske rettigheter og plikter. Vernet også av SP art 16.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b="1" dirty="0"/>
              <a:t>12.2</a:t>
            </a:r>
            <a:r>
              <a:rPr lang="nb-NO" dirty="0"/>
              <a:t> CRPD unik ved at sier </a:t>
            </a:r>
            <a:r>
              <a:rPr lang="nb-NO" b="1" dirty="0"/>
              <a:t>hva rettslig handleevne betyr</a:t>
            </a:r>
            <a:r>
              <a:rPr lang="nb-NO" dirty="0"/>
              <a:t> for personer med funksjonsnedsettelse, slik som psykososiale eller kognitive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Lik rett til rettslig handleevne på alle livets områder og tilgang til støtte for å utøve denne er en forutsetning for å kunne være en likestilt aktør i samfunnet.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dirty="0"/>
              <a:t>12.3 Ikke tvil: plikt til system for beslutningsstøtte slik at personer med funksjonsnedsettelse skal kunne UTØVE rettslig handleevne. se artikkel 12. 3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dirty="0"/>
              <a:t>Ikke tolkningserklæring, økende enighet om at dagens ordinære vergemål ikke er beslutningsstøtte i tråd med CRPD- her er det </a:t>
            </a:r>
            <a:r>
              <a:rPr lang="nb-NO" sz="1200" b="1" dirty="0" err="1"/>
              <a:t>endriner</a:t>
            </a:r>
            <a:r>
              <a:rPr lang="nb-NO" sz="1200" b="1" dirty="0"/>
              <a:t> på gang som kan bli vesentlig for rettsikkerhet for </a:t>
            </a:r>
            <a:r>
              <a:rPr lang="nb-NO" sz="1200" b="1" dirty="0" err="1"/>
              <a:t>utviklingshemede</a:t>
            </a:r>
            <a:r>
              <a:rPr lang="nb-NO" sz="1200" b="1" dirty="0"/>
              <a:t>.</a:t>
            </a:r>
          </a:p>
        </p:txBody>
      </p:sp>
      <p:sp>
        <p:nvSpPr>
          <p:cNvPr id="4" name="Plassholder for lysbildenummer 3"/>
          <p:cNvSpPr>
            <a:spLocks noGrp="1"/>
          </p:cNvSpPr>
          <p:nvPr>
            <p:ph type="sldNum" sz="quarter" idx="5"/>
          </p:nvPr>
        </p:nvSpPr>
        <p:spPr/>
        <p:txBody>
          <a:bodyPr/>
          <a:lstStyle/>
          <a:p>
            <a:fld id="{E0B0C995-E4DC-4501-A2DC-6ED17220F8D9}" type="slidenum">
              <a:rPr lang="nb-NO" smtClean="0"/>
              <a:t>6</a:t>
            </a:fld>
            <a:endParaRPr lang="nb-NO"/>
          </a:p>
        </p:txBody>
      </p:sp>
    </p:spTree>
    <p:extLst>
      <p:ext uri="{BB962C8B-B14F-4D97-AF65-F5344CB8AC3E}">
        <p14:creationId xmlns:p14="http://schemas.microsoft.com/office/powerpoint/2010/main" val="2842187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For å forstå hvordan et beslutningssystem kan se ut i norsk rett er det viktig å forstå sammenhengen mellom dagens vergemålssystem og helse og omsorgslovgivningen . Verge samtykke til helsehjelp dersom personen er fratatt rettslig handlende på personlige området. Men verge kan ikke samtykke til tvang </a:t>
            </a:r>
            <a:r>
              <a:rPr lang="nb-NO" dirty="0" err="1"/>
              <a:t>vgml</a:t>
            </a:r>
            <a:r>
              <a:rPr lang="nb-NO" dirty="0"/>
              <a:t> § 21- her er det noe forvirring i praksis eks under korona. </a:t>
            </a:r>
          </a:p>
        </p:txBody>
      </p:sp>
      <p:sp>
        <p:nvSpPr>
          <p:cNvPr id="4" name="Plassholder for lysbildenummer 3"/>
          <p:cNvSpPr>
            <a:spLocks noGrp="1"/>
          </p:cNvSpPr>
          <p:nvPr>
            <p:ph type="sldNum" sz="quarter" idx="5"/>
          </p:nvPr>
        </p:nvSpPr>
        <p:spPr/>
        <p:txBody>
          <a:bodyPr/>
          <a:lstStyle/>
          <a:p>
            <a:fld id="{E5DFCCD4-3ADB-438B-ABEE-EE17CEF41FBE}" type="slidenum">
              <a:rPr lang="nb-NO" smtClean="0"/>
              <a:t>7</a:t>
            </a:fld>
            <a:endParaRPr lang="nb-NO"/>
          </a:p>
        </p:txBody>
      </p:sp>
    </p:spTree>
    <p:extLst>
      <p:ext uri="{BB962C8B-B14F-4D97-AF65-F5344CB8AC3E}">
        <p14:creationId xmlns:p14="http://schemas.microsoft.com/office/powerpoint/2010/main" val="1743969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CRPD art 12.2  utfordrer særlovgivning som begrenser rettslig handleevne </a:t>
            </a:r>
            <a:r>
              <a:rPr lang="nb-NO" dirty="0" err="1"/>
              <a:t>pga</a:t>
            </a:r>
            <a:r>
              <a:rPr lang="nb-NO" dirty="0"/>
              <a:t> nedsatt funksjonsevne- hvordan: </a:t>
            </a:r>
          </a:p>
          <a:p>
            <a:r>
              <a:rPr lang="nb-NO" dirty="0"/>
              <a:t>Fratarettslig handleevne ved dom</a:t>
            </a:r>
          </a:p>
          <a:p>
            <a:r>
              <a:rPr lang="nb-NO" dirty="0"/>
              <a:t>Ordinære vergemål uten samtykke…  </a:t>
            </a:r>
          </a:p>
          <a:p>
            <a:r>
              <a:rPr lang="nb-NO" b="1" dirty="0"/>
              <a:t>ttps://www.regjeringen.no/no/dokumenter/-20-og-33---vergemalsloven--20-og-33---samtykkekompetanse/id2594556/</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Som dere kjenner godt til gir hol. Kapittel 9 på visse vilkår omfattende adgang til å fatte vedtak om tvang, det vil si overstyre viljen og bestemme over personer som anses å ha PU.  Å gi helsehjelp/omsorg til personer som motsetter seg dette er et inngrep i persons rettslige handleevne..</a:t>
            </a:r>
            <a:r>
              <a:rPr lang="nb-NO" b="1" dirty="0"/>
              <a:t> HOL kapittel 9 åpner altså for inngrep i handleevnen til personer som anses å ha «PU»</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Fokuset i dette innlegget er imidlertid ikke om tvangsreglene i kapittel 9 er i strid med CRPD men hvilke plikter staten har til å sikre beslutningsstøtte.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Sammenhengen her er at dersom staten sikrer beslutningsstøtte kan dette styrke personenes eller pasientenes evne til selv å forstå sin situasjon og til å forstå informasjon som blir gitt og slik styrke </a:t>
            </a:r>
            <a:r>
              <a:rPr lang="nb-NO" dirty="0" err="1"/>
              <a:t>vedkommendes</a:t>
            </a:r>
            <a:r>
              <a:rPr lang="nb-NO" dirty="0"/>
              <a:t> mulighet til selv å avveie, reflektere og ta et valg. Det vil si flere kan bli ansett samtykkekompetente slik at det ikke blir grunnlag for å bruke tvang overfor dem såfremt personen ikke er til alvorlig fare for andre eller eget liv. </a:t>
            </a:r>
            <a:endParaRPr lang="nb-NO" b="1" dirty="0"/>
          </a:p>
          <a:p>
            <a:endParaRPr lang="nb-NO" b="1" dirty="0"/>
          </a:p>
          <a:p>
            <a:r>
              <a:rPr lang="nb-NO" b="1" dirty="0" err="1"/>
              <a:t>Åper</a:t>
            </a:r>
            <a:r>
              <a:rPr lang="nb-NO" b="1" dirty="0"/>
              <a:t> </a:t>
            </a:r>
            <a:r>
              <a:rPr lang="nb-NO" b="1" dirty="0" err="1"/>
              <a:t>crpd</a:t>
            </a:r>
            <a:r>
              <a:rPr lang="nb-NO" b="1" dirty="0"/>
              <a:t> art 12 for begrensninger ?</a:t>
            </a:r>
          </a:p>
          <a:p>
            <a:r>
              <a:rPr lang="nb-NO" b="1" dirty="0"/>
              <a:t>1. Ordlyd </a:t>
            </a:r>
            <a:r>
              <a:rPr lang="nb-NO" dirty="0"/>
              <a:t>? Ambiguitet/rom for ulik tolkning/ LDO ikke klart svar  ?  </a:t>
            </a:r>
          </a:p>
          <a:p>
            <a:endParaRPr lang="nb-NO" dirty="0"/>
          </a:p>
          <a:p>
            <a:r>
              <a:rPr lang="nb-NO" b="1" dirty="0"/>
              <a:t>Må tolkes i lys av 12. 3 og 12. 4</a:t>
            </a:r>
          </a:p>
          <a:p>
            <a:r>
              <a:rPr lang="nb-NO" dirty="0"/>
              <a:t>CRPD-komite : </a:t>
            </a:r>
          </a:p>
          <a:p>
            <a:r>
              <a:rPr lang="nb-NO" b="1" dirty="0"/>
              <a:t>CRPD-komite «General </a:t>
            </a:r>
            <a:r>
              <a:rPr lang="nb-NO" b="1" dirty="0" err="1"/>
              <a:t>Comment</a:t>
            </a:r>
            <a:r>
              <a:rPr lang="nb-NO" b="1" dirty="0"/>
              <a:t>» 1: Para 15: </a:t>
            </a:r>
          </a:p>
          <a:p>
            <a:r>
              <a:rPr lang="nb-NO" dirty="0"/>
              <a:t>Komiteen sier at verken reelle eller forestilte mangler når det gjelder en persons </a:t>
            </a:r>
            <a:r>
              <a:rPr lang="nb-NO" b="1" dirty="0"/>
              <a:t>mentale kapasitet</a:t>
            </a:r>
            <a:r>
              <a:rPr lang="nb-NO" dirty="0"/>
              <a:t>, kan brukes til å rettferdiggjøre fratakelse av rettslig handleevne komiteen utdyper og avviser ulike tilnærminger som statene anvender hvor mental kapasitet legges til grunn for også å begrense den rettslige handleevnene: </a:t>
            </a:r>
          </a:p>
          <a:p>
            <a:pPr marL="171450" indent="-171450">
              <a:buFont typeface="Arial" panose="020B0604020202020204" pitchFamily="34" charset="0"/>
              <a:buChar char="•"/>
            </a:pPr>
            <a:r>
              <a:rPr lang="nb-NO" dirty="0"/>
              <a:t>begrensninger grunn av det på diagnose status tilnærming </a:t>
            </a:r>
          </a:p>
          <a:p>
            <a:pPr marL="171450" indent="-171450">
              <a:buFont typeface="Arial" panose="020B0604020202020204" pitchFamily="34" charset="0"/>
              <a:buChar char="•"/>
            </a:pPr>
            <a:r>
              <a:rPr lang="nb-NO" dirty="0"/>
              <a:t>begrensninger på grunn av at personen antas å ha å ta en avgjørelse som har negative konsekvenser konsekvens resultat tilnærming </a:t>
            </a:r>
          </a:p>
          <a:p>
            <a:pPr marL="171450" indent="-171450">
              <a:buFont typeface="Arial" panose="020B0604020202020204" pitchFamily="34" charset="0"/>
              <a:buChar char="•"/>
            </a:pPr>
            <a:r>
              <a:rPr lang="nb-NO" dirty="0"/>
              <a:t>begrensninger når personen anses å ha manglende evne til å ta beslutninger på det aktuelle området funksjonsbasert tilnærming . </a:t>
            </a:r>
          </a:p>
          <a:p>
            <a:pPr marL="0" indent="0">
              <a:buFontTx/>
              <a:buNone/>
            </a:pPr>
            <a:endParaRPr lang="nb-NO" dirty="0"/>
          </a:p>
        </p:txBody>
      </p:sp>
      <p:sp>
        <p:nvSpPr>
          <p:cNvPr id="4" name="Plassholder for lysbildenummer 3"/>
          <p:cNvSpPr>
            <a:spLocks noGrp="1"/>
          </p:cNvSpPr>
          <p:nvPr>
            <p:ph type="sldNum" sz="quarter" idx="5"/>
          </p:nvPr>
        </p:nvSpPr>
        <p:spPr/>
        <p:txBody>
          <a:bodyPr/>
          <a:lstStyle/>
          <a:p>
            <a:fld id="{E5DFCCD4-3ADB-438B-ABEE-EE17CEF41FBE}" type="slidenum">
              <a:rPr lang="nb-NO" smtClean="0"/>
              <a:t>8</a:t>
            </a:fld>
            <a:endParaRPr lang="nb-NO"/>
          </a:p>
        </p:txBody>
      </p:sp>
    </p:spTree>
    <p:extLst>
      <p:ext uri="{BB962C8B-B14F-4D97-AF65-F5344CB8AC3E}">
        <p14:creationId xmlns:p14="http://schemas.microsoft.com/office/powerpoint/2010/main" val="1639093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CRPD komite I tilfeller hvor person ikke evner å uttrykke seg CRPD-komite. </a:t>
            </a:r>
            <a:r>
              <a:rPr lang="nb-NO" b="1" dirty="0"/>
              <a:t>Tolkning av vilje para 21 </a:t>
            </a:r>
          </a:p>
          <a:p>
            <a:r>
              <a:rPr lang="nb-NO" dirty="0"/>
              <a:t>Litt teori for interesserte her: </a:t>
            </a:r>
          </a:p>
          <a:p>
            <a:r>
              <a:rPr lang="nb-NO" b="1" dirty="0"/>
              <a:t>Juridisk teori:</a:t>
            </a:r>
          </a:p>
          <a:p>
            <a:r>
              <a:rPr lang="nb-NO" b="1" dirty="0"/>
              <a:t>Lovreformkomiteer :</a:t>
            </a:r>
          </a:p>
          <a:p>
            <a:r>
              <a:rPr lang="nb-NO" dirty="0"/>
              <a:t>Funksjonsbaserte tilnærminger til rettslig handleevne kan samsvare med CRPD artikkel 12. Fremhever at funksjonsbaserte tilnærmingen vil være knyttet til </a:t>
            </a:r>
            <a:r>
              <a:rPr lang="nb-NO" b="1" dirty="0"/>
              <a:t>konkrete beslutninger slik at det blir mulig å skreddersy begrensninger </a:t>
            </a:r>
            <a:r>
              <a:rPr lang="nb-NO" dirty="0"/>
              <a:t>i handleevnen knyttet til spesifikke områder, fremfor å bygge på de tradisjonelle kriteriene som ligger til grunn for vergemål i mange land i dag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b="1"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b="1" dirty="0"/>
              <a:t>Ulike syn også her: funksjonstester – indirekte diskriminerende – grupper av funksjonshemmede vil ikke bestå:</a:t>
            </a:r>
          </a:p>
          <a:p>
            <a:r>
              <a:rPr lang="nb-NO" dirty="0"/>
              <a:t>Omtales også i juridisk teori: bedre å åpne opp for inngrep i handleevne </a:t>
            </a:r>
            <a:r>
              <a:rPr lang="nb-NO" b="1" dirty="0"/>
              <a:t>for å avverge fare for liv og helse </a:t>
            </a:r>
            <a:r>
              <a:rPr lang="nb-NO" dirty="0"/>
              <a:t>fremfor å bygge på vurderinger av individets evne til å fatte beslutninger .</a:t>
            </a:r>
          </a:p>
          <a:p>
            <a:r>
              <a:rPr lang="nb-NO" dirty="0"/>
              <a:t>Kan bygge på diskrimineringsrettens doktrine om  nødvendighet og  spesifisere hvilke deler som må være overskredet for at det skal anses legitimt å gjøre inngrep i selvbestemmelse i nødsituasjoner for å avverge nærliggende og alvorlig skade på liv helse og trygghet . </a:t>
            </a:r>
          </a:p>
          <a:p>
            <a:endParaRPr lang="nb-NO" dirty="0"/>
          </a:p>
          <a:p>
            <a:r>
              <a:rPr lang="nb-NO" dirty="0"/>
              <a:t>Annet alternativ:  Tolkning dypere vilje : f eks ønsker ikke å selvskade seg ?.</a:t>
            </a:r>
          </a:p>
          <a:p>
            <a:r>
              <a:rPr lang="nb-NO" b="1" dirty="0" err="1"/>
              <a:t>Bantekas</a:t>
            </a:r>
            <a:r>
              <a:rPr lang="nb-NO" b="1" dirty="0"/>
              <a:t>  </a:t>
            </a:r>
            <a:r>
              <a:rPr lang="nb-NO" b="1" dirty="0" err="1"/>
              <a:t>mf</a:t>
            </a:r>
            <a:r>
              <a:rPr lang="nb-NO" b="1" dirty="0"/>
              <a:t> l 2018 art 12 s 355.  I tråd med vilje å hindre selvskading</a:t>
            </a:r>
          </a:p>
          <a:p>
            <a:endParaRPr lang="nb-NO" dirty="0"/>
          </a:p>
          <a:p>
            <a:r>
              <a:rPr lang="nb-NO" dirty="0"/>
              <a:t>En modell i tråd med CRPD-komite Co OG helt vesentlig 12.2  se i sammenheng med 12.3: Plikt til system for beslutningsstøtte : STØTTE PARADIGME </a:t>
            </a:r>
          </a:p>
        </p:txBody>
      </p:sp>
      <p:sp>
        <p:nvSpPr>
          <p:cNvPr id="4" name="Plassholder for lysbildenummer 3"/>
          <p:cNvSpPr>
            <a:spLocks noGrp="1"/>
          </p:cNvSpPr>
          <p:nvPr>
            <p:ph type="sldNum" sz="quarter" idx="5"/>
          </p:nvPr>
        </p:nvSpPr>
        <p:spPr/>
        <p:txBody>
          <a:bodyPr/>
          <a:lstStyle/>
          <a:p>
            <a:fld id="{E5DFCCD4-3ADB-438B-ABEE-EE17CEF41FBE}" type="slidenum">
              <a:rPr lang="nb-NO" smtClean="0"/>
              <a:t>9</a:t>
            </a:fld>
            <a:endParaRPr lang="nb-NO"/>
          </a:p>
        </p:txBody>
      </p:sp>
    </p:spTree>
    <p:extLst>
      <p:ext uri="{BB962C8B-B14F-4D97-AF65-F5344CB8AC3E}">
        <p14:creationId xmlns:p14="http://schemas.microsoft.com/office/powerpoint/2010/main" val="31636316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 Forside">
    <p:spTree>
      <p:nvGrpSpPr>
        <p:cNvPr id="1" name=""/>
        <p:cNvGrpSpPr/>
        <p:nvPr/>
      </p:nvGrpSpPr>
      <p:grpSpPr>
        <a:xfrm>
          <a:off x="0" y="0"/>
          <a:ext cx="0" cy="0"/>
          <a:chOff x="0" y="0"/>
          <a:chExt cx="0" cy="0"/>
        </a:xfrm>
      </p:grpSpPr>
      <p:sp>
        <p:nvSpPr>
          <p:cNvPr id="15" name="Plassholder for bilde 10"/>
          <p:cNvSpPr>
            <a:spLocks noGrp="1"/>
          </p:cNvSpPr>
          <p:nvPr>
            <p:ph type="pic" sz="quarter" idx="10"/>
          </p:nvPr>
        </p:nvSpPr>
        <p:spPr>
          <a:xfrm>
            <a:off x="185738" y="195263"/>
            <a:ext cx="8775700" cy="4751387"/>
          </a:xfrm>
          <a:prstGeom prst="rect">
            <a:avLst/>
          </a:prstGeom>
        </p:spPr>
        <p:txBody>
          <a:bodyPr/>
          <a:lstStyle/>
          <a:p>
            <a:r>
              <a:rPr lang="nb-NO"/>
              <a:t>Klikk på ikonet for å legge til et bilde</a:t>
            </a:r>
          </a:p>
        </p:txBody>
      </p:sp>
      <p:sp>
        <p:nvSpPr>
          <p:cNvPr id="5" name="Tittel 1">
            <a:extLst>
              <a:ext uri="{FF2B5EF4-FFF2-40B4-BE49-F238E27FC236}">
                <a16:creationId xmlns:a16="http://schemas.microsoft.com/office/drawing/2014/main" id="{5073DCE1-40E5-8E41-97D9-8FF3D7DC56F0}"/>
              </a:ext>
            </a:extLst>
          </p:cNvPr>
          <p:cNvSpPr>
            <a:spLocks noGrp="1"/>
          </p:cNvSpPr>
          <p:nvPr>
            <p:ph type="title"/>
          </p:nvPr>
        </p:nvSpPr>
        <p:spPr>
          <a:xfrm>
            <a:off x="-4" y="1350850"/>
            <a:ext cx="4572004" cy="2458920"/>
          </a:xfrm>
          <a:solidFill>
            <a:srgbClr val="FF888A"/>
          </a:solidFill>
        </p:spPr>
        <p:txBody>
          <a:bodyPr tIns="612000"/>
          <a:lstStyle>
            <a:lvl1pPr marL="446088" indent="0">
              <a:tabLst/>
              <a:defRPr/>
            </a:lvl1pPr>
          </a:lstStyle>
          <a:p>
            <a:r>
              <a:rPr lang="nb-NO"/>
              <a:t>Klikk for å redigere tittelstil</a:t>
            </a:r>
          </a:p>
        </p:txBody>
      </p:sp>
      <p:pic>
        <p:nvPicPr>
          <p:cNvPr id="3" name="Bilde 2">
            <a:extLst>
              <a:ext uri="{FF2B5EF4-FFF2-40B4-BE49-F238E27FC236}">
                <a16:creationId xmlns:a16="http://schemas.microsoft.com/office/drawing/2014/main" id="{6C9A3E08-E6C4-2F4F-AD49-B48434C93651}"/>
              </a:ext>
            </a:extLst>
          </p:cNvPr>
          <p:cNvPicPr>
            <a:picLocks noChangeAspect="1"/>
          </p:cNvPicPr>
          <p:nvPr userDrawn="1"/>
        </p:nvPicPr>
        <p:blipFill>
          <a:blip r:embed="rId2"/>
          <a:stretch>
            <a:fillRect/>
          </a:stretch>
        </p:blipFill>
        <p:spPr>
          <a:xfrm>
            <a:off x="534086" y="1624218"/>
            <a:ext cx="2162300" cy="391641"/>
          </a:xfrm>
          <a:prstGeom prst="rect">
            <a:avLst/>
          </a:prstGeom>
        </p:spPr>
      </p:pic>
    </p:spTree>
    <p:extLst>
      <p:ext uri="{BB962C8B-B14F-4D97-AF65-F5344CB8AC3E}">
        <p14:creationId xmlns:p14="http://schemas.microsoft.com/office/powerpoint/2010/main" val="2767542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tel og innhold">
    <p:spTree>
      <p:nvGrpSpPr>
        <p:cNvPr id="1" name=""/>
        <p:cNvGrpSpPr/>
        <p:nvPr/>
      </p:nvGrpSpPr>
      <p:grpSpPr>
        <a:xfrm>
          <a:off x="0" y="0"/>
          <a:ext cx="0" cy="0"/>
          <a:chOff x="0" y="0"/>
          <a:chExt cx="0" cy="0"/>
        </a:xfrm>
      </p:grpSpPr>
      <p:sp>
        <p:nvSpPr>
          <p:cNvPr id="7" name="Rektangel 6"/>
          <p:cNvSpPr/>
          <p:nvPr userDrawn="1"/>
        </p:nvSpPr>
        <p:spPr>
          <a:xfrm>
            <a:off x="457200" y="195486"/>
            <a:ext cx="8229600" cy="9652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2" name="Tittel 1"/>
          <p:cNvSpPr>
            <a:spLocks noGrp="1"/>
          </p:cNvSpPr>
          <p:nvPr>
            <p:ph type="title"/>
          </p:nvPr>
        </p:nvSpPr>
        <p:spPr>
          <a:xfrm>
            <a:off x="457200" y="249492"/>
            <a:ext cx="8229600" cy="857250"/>
          </a:xfrm>
        </p:spPr>
        <p:txBody>
          <a:bodyPr/>
          <a:lstStyle>
            <a:lvl1pPr algn="ctr">
              <a:defRPr sz="3000"/>
            </a:lvl1pPr>
          </a:lstStyle>
          <a:p>
            <a:r>
              <a:rPr lang="nb-NO"/>
              <a:t>Klikk for å redigere tittelstil</a:t>
            </a:r>
          </a:p>
        </p:txBody>
      </p:sp>
      <p:sp>
        <p:nvSpPr>
          <p:cNvPr id="3" name="Plassholder for innhold 2"/>
          <p:cNvSpPr>
            <a:spLocks noGrp="1"/>
          </p:cNvSpPr>
          <p:nvPr>
            <p:ph idx="1" hasCustomPrompt="1"/>
          </p:nvPr>
        </p:nvSpPr>
        <p:spPr/>
        <p:txBody>
          <a:bodyPr/>
          <a:lstStyle>
            <a:lvl1pPr>
              <a:defRPr baseline="0"/>
            </a:lvl1pPr>
          </a:lstStyle>
          <a:p>
            <a:pPr lvl="0"/>
            <a:r>
              <a:rPr lang="nb-NO"/>
              <a:t>Legg til punkt (maks 5)</a:t>
            </a:r>
          </a:p>
        </p:txBody>
      </p:sp>
    </p:spTree>
    <p:extLst>
      <p:ext uri="{BB962C8B-B14F-4D97-AF65-F5344CB8AC3E}">
        <p14:creationId xmlns:p14="http://schemas.microsoft.com/office/powerpoint/2010/main" val="167498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2 Tekstslide med bilde/ikon/illustrasjon">
    <p:spTree>
      <p:nvGrpSpPr>
        <p:cNvPr id="1" name=""/>
        <p:cNvGrpSpPr/>
        <p:nvPr/>
      </p:nvGrpSpPr>
      <p:grpSpPr>
        <a:xfrm>
          <a:off x="0" y="0"/>
          <a:ext cx="0" cy="0"/>
          <a:chOff x="0" y="0"/>
          <a:chExt cx="0" cy="0"/>
        </a:xfrm>
      </p:grpSpPr>
      <p:sp>
        <p:nvSpPr>
          <p:cNvPr id="8" name="Rektangel 7"/>
          <p:cNvSpPr/>
          <p:nvPr userDrawn="1"/>
        </p:nvSpPr>
        <p:spPr>
          <a:xfrm>
            <a:off x="188913" y="205979"/>
            <a:ext cx="8775700" cy="4760912"/>
          </a:xfrm>
          <a:prstGeom prst="rect">
            <a:avLst/>
          </a:prstGeom>
          <a:solidFill>
            <a:srgbClr val="EBEB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a:xfrm>
            <a:off x="457200" y="1218826"/>
            <a:ext cx="3900791" cy="3232130"/>
          </a:xfrm>
          <a:prstGeom prst="rect">
            <a:avLst/>
          </a:prstGeom>
        </p:spPr>
        <p:txBody>
          <a:bodyPr>
            <a:normAutofit/>
          </a:bodyPr>
          <a:lstStyle>
            <a:lvl1pPr marL="447675" indent="-447675">
              <a:buSzPct val="100000"/>
              <a:buFontTx/>
              <a:buBlip>
                <a:blip r:embed="rId2"/>
              </a:buBlip>
              <a:defRPr sz="2400"/>
            </a:lvl1pPr>
            <a:lvl2pPr marL="715963" indent="-268288">
              <a:buSzPct val="100000"/>
              <a:buFont typeface="Roboto" panose="02000000000000000000" pitchFamily="2" charset="0"/>
              <a:buChar char="–"/>
              <a:defRPr sz="2000"/>
            </a:lvl2pPr>
          </a:lstStyle>
          <a:p>
            <a:pPr lvl="0"/>
            <a:r>
              <a:rPr lang="nb-NO"/>
              <a:t>Klikk for å redigere tekststiler i malen</a:t>
            </a:r>
          </a:p>
          <a:p>
            <a:pPr lvl="1"/>
            <a:r>
              <a:rPr lang="nb-NO"/>
              <a:t>Andre nivå</a:t>
            </a:r>
          </a:p>
        </p:txBody>
      </p:sp>
      <p:sp>
        <p:nvSpPr>
          <p:cNvPr id="7" name="Rektangel 6"/>
          <p:cNvSpPr/>
          <p:nvPr userDrawn="1"/>
        </p:nvSpPr>
        <p:spPr>
          <a:xfrm flipH="1">
            <a:off x="0" y="1350850"/>
            <a:ext cx="72000" cy="2458920"/>
          </a:xfrm>
          <a:prstGeom prst="rect">
            <a:avLst/>
          </a:prstGeom>
          <a:solidFill>
            <a:srgbClr val="FF888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4" name="Bilde 3" descr="LDO_symbol_sor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41549" y="4533058"/>
            <a:ext cx="173520" cy="260279"/>
          </a:xfrm>
          <a:prstGeom prst="rect">
            <a:avLst/>
          </a:prstGeom>
        </p:spPr>
      </p:pic>
      <p:sp>
        <p:nvSpPr>
          <p:cNvPr id="10" name="Plassholder for bilde 8">
            <a:extLst>
              <a:ext uri="{FF2B5EF4-FFF2-40B4-BE49-F238E27FC236}">
                <a16:creationId xmlns:a16="http://schemas.microsoft.com/office/drawing/2014/main" id="{9CF5ED64-6152-7748-AF4E-D4522343DC38}"/>
              </a:ext>
            </a:extLst>
          </p:cNvPr>
          <p:cNvSpPr>
            <a:spLocks noGrp="1"/>
          </p:cNvSpPr>
          <p:nvPr>
            <p:ph type="pic" sz="quarter" idx="10"/>
          </p:nvPr>
        </p:nvSpPr>
        <p:spPr>
          <a:xfrm>
            <a:off x="5508376" y="1347614"/>
            <a:ext cx="2448000" cy="2448000"/>
          </a:xfrm>
          <a:prstGeom prst="ellipse">
            <a:avLst/>
          </a:prstGeom>
          <a:solidFill>
            <a:schemeClr val="bg1"/>
          </a:solidFill>
        </p:spPr>
        <p:txBody>
          <a:bodyPr/>
          <a:lstStyle/>
          <a:p>
            <a:r>
              <a:rPr lang="nb-NO"/>
              <a:t>Klikk på ikonet for å legge til et bilde</a:t>
            </a:r>
          </a:p>
        </p:txBody>
      </p:sp>
    </p:spTree>
    <p:extLst>
      <p:ext uri="{BB962C8B-B14F-4D97-AF65-F5344CB8AC3E}">
        <p14:creationId xmlns:p14="http://schemas.microsoft.com/office/powerpoint/2010/main" val="148528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 03 Tekstslide med én spalte">
    <p:spTree>
      <p:nvGrpSpPr>
        <p:cNvPr id="1" name=""/>
        <p:cNvGrpSpPr/>
        <p:nvPr/>
      </p:nvGrpSpPr>
      <p:grpSpPr>
        <a:xfrm>
          <a:off x="0" y="0"/>
          <a:ext cx="0" cy="0"/>
          <a:chOff x="0" y="0"/>
          <a:chExt cx="0" cy="0"/>
        </a:xfrm>
      </p:grpSpPr>
      <p:sp>
        <p:nvSpPr>
          <p:cNvPr id="8" name="Rektangel 7"/>
          <p:cNvSpPr/>
          <p:nvPr userDrawn="1"/>
        </p:nvSpPr>
        <p:spPr>
          <a:xfrm>
            <a:off x="188913" y="205979"/>
            <a:ext cx="8775700" cy="4760912"/>
          </a:xfrm>
          <a:prstGeom prst="rect">
            <a:avLst/>
          </a:prstGeom>
          <a:solidFill>
            <a:srgbClr val="EBEB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a:xfrm>
            <a:off x="457200" y="1218826"/>
            <a:ext cx="8229600" cy="3232130"/>
          </a:xfrm>
          <a:prstGeom prst="rect">
            <a:avLst/>
          </a:prstGeom>
        </p:spPr>
        <p:txBody>
          <a:bodyPr>
            <a:normAutofit/>
          </a:bodyPr>
          <a:lstStyle>
            <a:lvl1pPr marL="447675" indent="-447675">
              <a:buSzPct val="100000"/>
              <a:buFontTx/>
              <a:buBlip>
                <a:blip r:embed="rId2"/>
              </a:buBlip>
              <a:defRPr sz="2400"/>
            </a:lvl1pPr>
            <a:lvl2pPr marL="715963" indent="-268288">
              <a:buSzPct val="100000"/>
              <a:buFont typeface="Roboto" panose="02000000000000000000" pitchFamily="2" charset="0"/>
              <a:buChar char="–"/>
              <a:defRPr sz="2000"/>
            </a:lvl2pPr>
          </a:lstStyle>
          <a:p>
            <a:pPr lvl="0"/>
            <a:r>
              <a:rPr lang="nb-NO"/>
              <a:t>Klikk for å redigere tekststiler i malen</a:t>
            </a:r>
          </a:p>
          <a:p>
            <a:pPr lvl="1"/>
            <a:r>
              <a:rPr lang="nb-NO"/>
              <a:t>Andre nivå</a:t>
            </a:r>
          </a:p>
        </p:txBody>
      </p:sp>
      <p:sp>
        <p:nvSpPr>
          <p:cNvPr id="7" name="Rektangel 6"/>
          <p:cNvSpPr/>
          <p:nvPr userDrawn="1"/>
        </p:nvSpPr>
        <p:spPr>
          <a:xfrm flipH="1">
            <a:off x="0" y="1350850"/>
            <a:ext cx="72000" cy="2458920"/>
          </a:xfrm>
          <a:prstGeom prst="rect">
            <a:avLst/>
          </a:prstGeom>
          <a:solidFill>
            <a:srgbClr val="FF888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9" name="Bilde 8" descr="LDO_symbol_sor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41549" y="4533058"/>
            <a:ext cx="173520" cy="260279"/>
          </a:xfrm>
          <a:prstGeom prst="rect">
            <a:avLst/>
          </a:prstGeom>
        </p:spPr>
      </p:pic>
    </p:spTree>
    <p:extLst>
      <p:ext uri="{BB962C8B-B14F-4D97-AF65-F5344CB8AC3E}">
        <p14:creationId xmlns:p14="http://schemas.microsoft.com/office/powerpoint/2010/main" val="294198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4 Tekstslide med to spalter">
    <p:spTree>
      <p:nvGrpSpPr>
        <p:cNvPr id="1" name=""/>
        <p:cNvGrpSpPr/>
        <p:nvPr/>
      </p:nvGrpSpPr>
      <p:grpSpPr>
        <a:xfrm>
          <a:off x="0" y="0"/>
          <a:ext cx="0" cy="0"/>
          <a:chOff x="0" y="0"/>
          <a:chExt cx="0" cy="0"/>
        </a:xfrm>
      </p:grpSpPr>
      <p:sp>
        <p:nvSpPr>
          <p:cNvPr id="8" name="Rektangel 7"/>
          <p:cNvSpPr/>
          <p:nvPr userDrawn="1"/>
        </p:nvSpPr>
        <p:spPr>
          <a:xfrm>
            <a:off x="188913" y="205979"/>
            <a:ext cx="8775700" cy="4760912"/>
          </a:xfrm>
          <a:prstGeom prst="rect">
            <a:avLst/>
          </a:prstGeom>
          <a:solidFill>
            <a:srgbClr val="EBEB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a:xfrm>
            <a:off x="457200" y="1218826"/>
            <a:ext cx="3900791" cy="3232130"/>
          </a:xfrm>
          <a:prstGeom prst="rect">
            <a:avLst/>
          </a:prstGeom>
        </p:spPr>
        <p:txBody>
          <a:bodyPr>
            <a:normAutofit/>
          </a:bodyPr>
          <a:lstStyle>
            <a:lvl1pPr marL="447675" indent="-447675">
              <a:buSzPct val="100000"/>
              <a:buFontTx/>
              <a:buBlip>
                <a:blip r:embed="rId2"/>
              </a:buBlip>
              <a:defRPr sz="2400"/>
            </a:lvl1pPr>
            <a:lvl2pPr marL="715963" indent="-268288">
              <a:buSzPct val="100000"/>
              <a:buFont typeface="Roboto" panose="02000000000000000000" pitchFamily="2" charset="0"/>
              <a:buChar char="–"/>
              <a:defRPr sz="2000"/>
            </a:lvl2pPr>
          </a:lstStyle>
          <a:p>
            <a:pPr lvl="0"/>
            <a:r>
              <a:rPr lang="nb-NO"/>
              <a:t>Klikk for å redigere tekststiler i malen</a:t>
            </a:r>
          </a:p>
          <a:p>
            <a:pPr lvl="1"/>
            <a:r>
              <a:rPr lang="nb-NO"/>
              <a:t>Andre nivå</a:t>
            </a:r>
          </a:p>
        </p:txBody>
      </p:sp>
      <p:sp>
        <p:nvSpPr>
          <p:cNvPr id="7" name="Rektangel 6"/>
          <p:cNvSpPr/>
          <p:nvPr userDrawn="1"/>
        </p:nvSpPr>
        <p:spPr>
          <a:xfrm flipH="1">
            <a:off x="0" y="1350850"/>
            <a:ext cx="72000" cy="2458920"/>
          </a:xfrm>
          <a:prstGeom prst="rect">
            <a:avLst/>
          </a:prstGeom>
          <a:solidFill>
            <a:srgbClr val="FF888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0" name="Plassholder for innhold 2"/>
          <p:cNvSpPr>
            <a:spLocks noGrp="1"/>
          </p:cNvSpPr>
          <p:nvPr>
            <p:ph idx="10"/>
          </p:nvPr>
        </p:nvSpPr>
        <p:spPr>
          <a:xfrm>
            <a:off x="4786009" y="1218826"/>
            <a:ext cx="3900791" cy="3232130"/>
          </a:xfrm>
          <a:prstGeom prst="rect">
            <a:avLst/>
          </a:prstGeom>
        </p:spPr>
        <p:txBody>
          <a:bodyPr>
            <a:normAutofit/>
          </a:bodyPr>
          <a:lstStyle>
            <a:lvl1pPr marL="447675" indent="-447675">
              <a:buSzPct val="100000"/>
              <a:buFontTx/>
              <a:buBlip>
                <a:blip r:embed="rId2"/>
              </a:buBlip>
              <a:defRPr sz="2400"/>
            </a:lvl1pPr>
            <a:lvl2pPr marL="715963" indent="-268288">
              <a:buSzPct val="100000"/>
              <a:buFont typeface="Roboto" panose="02000000000000000000" pitchFamily="2" charset="0"/>
              <a:buChar char="–"/>
              <a:defRPr sz="2000"/>
            </a:lvl2pPr>
          </a:lstStyle>
          <a:p>
            <a:pPr lvl="0"/>
            <a:r>
              <a:rPr lang="nb-NO"/>
              <a:t>Klikk for å redigere tekststiler i malen</a:t>
            </a:r>
          </a:p>
          <a:p>
            <a:pPr lvl="1"/>
            <a:r>
              <a:rPr lang="nb-NO"/>
              <a:t>Andre nivå</a:t>
            </a:r>
          </a:p>
        </p:txBody>
      </p:sp>
      <p:pic>
        <p:nvPicPr>
          <p:cNvPr id="4" name="Bilde 3" descr="LDO_symbol_sor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41549" y="4533058"/>
            <a:ext cx="173520" cy="260279"/>
          </a:xfrm>
          <a:prstGeom prst="rect">
            <a:avLst/>
          </a:prstGeom>
        </p:spPr>
      </p:pic>
    </p:spTree>
    <p:extLst>
      <p:ext uri="{BB962C8B-B14F-4D97-AF65-F5344CB8AC3E}">
        <p14:creationId xmlns:p14="http://schemas.microsoft.com/office/powerpoint/2010/main" val="3696483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5 Sitat/kapitteldeler">
    <p:spTree>
      <p:nvGrpSpPr>
        <p:cNvPr id="1" name=""/>
        <p:cNvGrpSpPr/>
        <p:nvPr/>
      </p:nvGrpSpPr>
      <p:grpSpPr>
        <a:xfrm>
          <a:off x="0" y="0"/>
          <a:ext cx="0" cy="0"/>
          <a:chOff x="0" y="0"/>
          <a:chExt cx="0" cy="0"/>
        </a:xfrm>
      </p:grpSpPr>
      <p:sp>
        <p:nvSpPr>
          <p:cNvPr id="15" name="Plassholder for bilde 10"/>
          <p:cNvSpPr>
            <a:spLocks noGrp="1"/>
          </p:cNvSpPr>
          <p:nvPr>
            <p:ph type="pic" sz="quarter" idx="10"/>
          </p:nvPr>
        </p:nvSpPr>
        <p:spPr>
          <a:xfrm>
            <a:off x="188913" y="195263"/>
            <a:ext cx="8775700" cy="4752975"/>
          </a:xfrm>
          <a:prstGeom prst="rect">
            <a:avLst/>
          </a:prstGeom>
        </p:spPr>
        <p:txBody>
          <a:bodyPr/>
          <a:lstStyle/>
          <a:p>
            <a:r>
              <a:rPr lang="nb-NO"/>
              <a:t>Klikk på ikonet for å legge til et bilde</a:t>
            </a:r>
          </a:p>
        </p:txBody>
      </p:sp>
      <p:sp>
        <p:nvSpPr>
          <p:cNvPr id="7" name="Tittel 1">
            <a:extLst>
              <a:ext uri="{FF2B5EF4-FFF2-40B4-BE49-F238E27FC236}">
                <a16:creationId xmlns:a16="http://schemas.microsoft.com/office/drawing/2014/main" id="{E03F60E0-A48D-9848-B1BC-13F158F495BB}"/>
              </a:ext>
            </a:extLst>
          </p:cNvPr>
          <p:cNvSpPr>
            <a:spLocks noGrp="1"/>
          </p:cNvSpPr>
          <p:nvPr>
            <p:ph type="title"/>
          </p:nvPr>
        </p:nvSpPr>
        <p:spPr>
          <a:xfrm>
            <a:off x="-4" y="1350850"/>
            <a:ext cx="4572004" cy="2458920"/>
          </a:xfrm>
          <a:solidFill>
            <a:srgbClr val="FF888A"/>
          </a:solidFill>
        </p:spPr>
        <p:txBody>
          <a:bodyPr/>
          <a:lstStyle>
            <a:lvl1pPr marL="446088" indent="0">
              <a:tabLst/>
              <a:defRPr/>
            </a:lvl1pPr>
          </a:lstStyle>
          <a:p>
            <a:r>
              <a:rPr lang="nb-NO"/>
              <a:t>Klikk for å redigere tittelstil</a:t>
            </a:r>
          </a:p>
        </p:txBody>
      </p:sp>
    </p:spTree>
    <p:extLst>
      <p:ext uri="{BB962C8B-B14F-4D97-AF65-F5344CB8AC3E}">
        <p14:creationId xmlns:p14="http://schemas.microsoft.com/office/powerpoint/2010/main" val="90315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 06 Bilde">
    <p:spTree>
      <p:nvGrpSpPr>
        <p:cNvPr id="1" name=""/>
        <p:cNvGrpSpPr/>
        <p:nvPr/>
      </p:nvGrpSpPr>
      <p:grpSpPr>
        <a:xfrm>
          <a:off x="0" y="0"/>
          <a:ext cx="0" cy="0"/>
          <a:chOff x="0" y="0"/>
          <a:chExt cx="0" cy="0"/>
        </a:xfrm>
      </p:grpSpPr>
      <p:sp>
        <p:nvSpPr>
          <p:cNvPr id="7" name="Rektangel 6"/>
          <p:cNvSpPr/>
          <p:nvPr userDrawn="1"/>
        </p:nvSpPr>
        <p:spPr>
          <a:xfrm flipH="1">
            <a:off x="0" y="1350850"/>
            <a:ext cx="72000" cy="2458920"/>
          </a:xfrm>
          <a:prstGeom prst="rect">
            <a:avLst/>
          </a:prstGeom>
          <a:solidFill>
            <a:srgbClr val="EE7A7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5" name="Plassholder for bilde 4"/>
          <p:cNvSpPr>
            <a:spLocks noGrp="1"/>
          </p:cNvSpPr>
          <p:nvPr>
            <p:ph type="pic" sz="quarter" idx="10"/>
          </p:nvPr>
        </p:nvSpPr>
        <p:spPr>
          <a:xfrm>
            <a:off x="188913" y="195263"/>
            <a:ext cx="8775700" cy="4765503"/>
          </a:xfrm>
          <a:prstGeom prst="rect">
            <a:avLst/>
          </a:prstGeom>
        </p:spPr>
        <p:txBody>
          <a:bodyPr/>
          <a:lstStyle/>
          <a:p>
            <a:r>
              <a:rPr lang="nb-NO"/>
              <a:t>Klikk på ikonet for å legge til et bilde</a:t>
            </a:r>
          </a:p>
        </p:txBody>
      </p:sp>
      <p:pic>
        <p:nvPicPr>
          <p:cNvPr id="10" name="Bilde 9" descr="LDO_symbol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41549" y="4533058"/>
            <a:ext cx="173520" cy="260279"/>
          </a:xfrm>
          <a:prstGeom prst="rect">
            <a:avLst/>
          </a:prstGeom>
        </p:spPr>
      </p:pic>
    </p:spTree>
    <p:extLst>
      <p:ext uri="{BB962C8B-B14F-4D97-AF65-F5344CB8AC3E}">
        <p14:creationId xmlns:p14="http://schemas.microsoft.com/office/powerpoint/2010/main" val="4113492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 07 Pause">
    <p:spTree>
      <p:nvGrpSpPr>
        <p:cNvPr id="1" name=""/>
        <p:cNvGrpSpPr/>
        <p:nvPr/>
      </p:nvGrpSpPr>
      <p:grpSpPr>
        <a:xfrm>
          <a:off x="0" y="0"/>
          <a:ext cx="0" cy="0"/>
          <a:chOff x="0" y="0"/>
          <a:chExt cx="0" cy="0"/>
        </a:xfrm>
      </p:grpSpPr>
      <p:sp>
        <p:nvSpPr>
          <p:cNvPr id="8" name="Rektangel 7"/>
          <p:cNvSpPr/>
          <p:nvPr userDrawn="1"/>
        </p:nvSpPr>
        <p:spPr>
          <a:xfrm>
            <a:off x="0" y="0"/>
            <a:ext cx="9144000" cy="5143500"/>
          </a:xfrm>
          <a:prstGeom prst="rect">
            <a:avLst/>
          </a:prstGeom>
          <a:solidFill>
            <a:srgbClr val="FF888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0" name="Bilde 9" descr="LDO_symbol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41549" y="4533058"/>
            <a:ext cx="173520" cy="260279"/>
          </a:xfrm>
          <a:prstGeom prst="rect">
            <a:avLst/>
          </a:prstGeom>
        </p:spPr>
      </p:pic>
      <p:pic>
        <p:nvPicPr>
          <p:cNvPr id="2" name="Bilde 1"/>
          <p:cNvPicPr>
            <a:picLocks noChangeAspect="1"/>
          </p:cNvPicPr>
          <p:nvPr userDrawn="1"/>
        </p:nvPicPr>
        <p:blipFill>
          <a:blip r:embed="rId3"/>
          <a:srcRect/>
          <a:stretch/>
        </p:blipFill>
        <p:spPr>
          <a:xfrm>
            <a:off x="3396504" y="1402604"/>
            <a:ext cx="2327624" cy="2327624"/>
          </a:xfrm>
          <a:prstGeom prst="ellipse">
            <a:avLst/>
          </a:prstGeom>
          <a:solidFill>
            <a:schemeClr val="bg1"/>
          </a:solidFill>
        </p:spPr>
      </p:pic>
    </p:spTree>
    <p:extLst>
      <p:ext uri="{BB962C8B-B14F-4D97-AF65-F5344CB8AC3E}">
        <p14:creationId xmlns:p14="http://schemas.microsoft.com/office/powerpoint/2010/main" val="634316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8 Avslutning">
    <p:spTree>
      <p:nvGrpSpPr>
        <p:cNvPr id="1" name=""/>
        <p:cNvGrpSpPr/>
        <p:nvPr/>
      </p:nvGrpSpPr>
      <p:grpSpPr>
        <a:xfrm>
          <a:off x="0" y="0"/>
          <a:ext cx="0" cy="0"/>
          <a:chOff x="0" y="0"/>
          <a:chExt cx="0" cy="0"/>
        </a:xfrm>
      </p:grpSpPr>
      <p:sp>
        <p:nvSpPr>
          <p:cNvPr id="8" name="Rektangel 7"/>
          <p:cNvSpPr/>
          <p:nvPr userDrawn="1"/>
        </p:nvSpPr>
        <p:spPr>
          <a:xfrm>
            <a:off x="0" y="0"/>
            <a:ext cx="9144000" cy="5143500"/>
          </a:xfrm>
          <a:prstGeom prst="rect">
            <a:avLst/>
          </a:prstGeom>
          <a:solidFill>
            <a:srgbClr val="FF888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0" name="Bilde 9" descr="LDO_symbol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41549" y="4533058"/>
            <a:ext cx="173520" cy="260279"/>
          </a:xfrm>
          <a:prstGeom prst="rect">
            <a:avLst/>
          </a:prstGeom>
        </p:spPr>
      </p:pic>
      <p:sp>
        <p:nvSpPr>
          <p:cNvPr id="6" name="TekstSylinder 5"/>
          <p:cNvSpPr txBox="1"/>
          <p:nvPr userDrawn="1"/>
        </p:nvSpPr>
        <p:spPr>
          <a:xfrm>
            <a:off x="457200" y="1794320"/>
            <a:ext cx="3816424" cy="615553"/>
          </a:xfrm>
          <a:prstGeom prst="rect">
            <a:avLst/>
          </a:prstGeom>
          <a:noFill/>
        </p:spPr>
        <p:txBody>
          <a:bodyPr wrap="square" rtlCol="0">
            <a:spAutoFit/>
          </a:bodyPr>
          <a:lstStyle/>
          <a:p>
            <a:pPr rtl="0"/>
            <a:r>
              <a:rPr lang="nb-NO" sz="3400" b="1" i="0" u="none" strike="noStrike" kern="1200" baseline="0">
                <a:solidFill>
                  <a:schemeClr val="tx1"/>
                </a:solidFill>
                <a:latin typeface="Roboto"/>
                <a:ea typeface="+mn-ea"/>
                <a:cs typeface="Roboto"/>
              </a:rPr>
              <a:t>Vi hjelper deg</a:t>
            </a:r>
          </a:p>
        </p:txBody>
      </p:sp>
      <p:sp>
        <p:nvSpPr>
          <p:cNvPr id="7" name="TekstSylinder 6"/>
          <p:cNvSpPr txBox="1"/>
          <p:nvPr userDrawn="1"/>
        </p:nvSpPr>
        <p:spPr>
          <a:xfrm>
            <a:off x="457200" y="2462137"/>
            <a:ext cx="3816424" cy="1412694"/>
          </a:xfrm>
          <a:prstGeom prst="rect">
            <a:avLst/>
          </a:prstGeom>
          <a:noFill/>
        </p:spPr>
        <p:txBody>
          <a:bodyPr wrap="square" rtlCol="0">
            <a:spAutoFit/>
          </a:bodyPr>
          <a:lstStyle/>
          <a:p>
            <a:pPr rtl="0">
              <a:lnSpc>
                <a:spcPct val="120000"/>
              </a:lnSpc>
            </a:pPr>
            <a:r>
              <a:rPr lang="nb-NO" sz="1800" b="0" i="0" u="none" strike="noStrike" kern="1200" baseline="0">
                <a:solidFill>
                  <a:schemeClr val="tx1"/>
                </a:solidFill>
                <a:latin typeface="Roboto"/>
                <a:ea typeface="+mn-ea"/>
                <a:cs typeface="Roboto"/>
              </a:rPr>
              <a:t>Gratis juridisk veiledning</a:t>
            </a:r>
          </a:p>
          <a:p>
            <a:pPr rtl="0">
              <a:lnSpc>
                <a:spcPct val="120000"/>
              </a:lnSpc>
            </a:pPr>
            <a:r>
              <a:rPr lang="nb-NO" sz="1800" b="0" i="0" u="none" strike="noStrike" kern="1200" baseline="0">
                <a:solidFill>
                  <a:schemeClr val="tx1"/>
                </a:solidFill>
                <a:latin typeface="Roboto"/>
                <a:ea typeface="+mn-ea"/>
                <a:cs typeface="Roboto"/>
              </a:rPr>
              <a:t>Finn oss på nett: www.ldo.no</a:t>
            </a:r>
          </a:p>
          <a:p>
            <a:pPr rtl="0">
              <a:lnSpc>
                <a:spcPct val="120000"/>
              </a:lnSpc>
            </a:pPr>
            <a:r>
              <a:rPr lang="en-US" sz="1800" b="0" i="0" u="none" strike="noStrike" kern="1200" baseline="0">
                <a:solidFill>
                  <a:schemeClr val="tx1"/>
                </a:solidFill>
                <a:latin typeface="Roboto"/>
                <a:ea typeface="+mn-ea"/>
                <a:cs typeface="Roboto"/>
              </a:rPr>
              <a:t>Ring oss: 23 15 73 00</a:t>
            </a:r>
          </a:p>
          <a:p>
            <a:pPr rtl="0">
              <a:lnSpc>
                <a:spcPct val="120000"/>
              </a:lnSpc>
            </a:pPr>
            <a:r>
              <a:rPr lang="en-US" sz="1800" b="0" i="0" u="none" strike="noStrike" kern="1200" baseline="0">
                <a:solidFill>
                  <a:schemeClr val="tx1"/>
                </a:solidFill>
                <a:latin typeface="Roboto"/>
                <a:ea typeface="+mn-ea"/>
                <a:cs typeface="Roboto"/>
              </a:rPr>
              <a:t>E-post: post@ldo.no</a:t>
            </a:r>
            <a:endParaRPr lang="nb-NO" sz="3400" b="1" i="0" u="none" strike="noStrike" kern="1200" baseline="0">
              <a:solidFill>
                <a:schemeClr val="tx1"/>
              </a:solidFill>
              <a:latin typeface="Roboto"/>
              <a:ea typeface="+mn-ea"/>
              <a:cs typeface="Roboto"/>
            </a:endParaRPr>
          </a:p>
        </p:txBody>
      </p:sp>
      <p:pic>
        <p:nvPicPr>
          <p:cNvPr id="9" name="Bilde 8">
            <a:extLst>
              <a:ext uri="{FF2B5EF4-FFF2-40B4-BE49-F238E27FC236}">
                <a16:creationId xmlns:a16="http://schemas.microsoft.com/office/drawing/2014/main" id="{D9252F81-858D-BD40-B304-61DAD8D51610}"/>
              </a:ext>
            </a:extLst>
          </p:cNvPr>
          <p:cNvPicPr>
            <a:picLocks noChangeAspect="1"/>
          </p:cNvPicPr>
          <p:nvPr userDrawn="1"/>
        </p:nvPicPr>
        <p:blipFill>
          <a:blip r:embed="rId3"/>
          <a:stretch>
            <a:fillRect/>
          </a:stretch>
        </p:blipFill>
        <p:spPr>
          <a:xfrm>
            <a:off x="534086" y="957706"/>
            <a:ext cx="2162300" cy="391641"/>
          </a:xfrm>
          <a:prstGeom prst="rect">
            <a:avLst/>
          </a:prstGeom>
        </p:spPr>
      </p:pic>
    </p:spTree>
    <p:extLst>
      <p:ext uri="{BB962C8B-B14F-4D97-AF65-F5344CB8AC3E}">
        <p14:creationId xmlns:p14="http://schemas.microsoft.com/office/powerpoint/2010/main" val="1235091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o innholdsdeler">
    <p:spTree>
      <p:nvGrpSpPr>
        <p:cNvPr id="1" name=""/>
        <p:cNvGrpSpPr/>
        <p:nvPr/>
      </p:nvGrpSpPr>
      <p:grpSpPr>
        <a:xfrm>
          <a:off x="0" y="0"/>
          <a:ext cx="0" cy="0"/>
          <a:chOff x="0" y="0"/>
          <a:chExt cx="0" cy="0"/>
        </a:xfrm>
      </p:grpSpPr>
      <p:sp>
        <p:nvSpPr>
          <p:cNvPr id="8" name="Rektangel 7"/>
          <p:cNvSpPr/>
          <p:nvPr userDrawn="1"/>
        </p:nvSpPr>
        <p:spPr>
          <a:xfrm>
            <a:off x="457200" y="411510"/>
            <a:ext cx="8229600" cy="9652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2" name="Tittel 1"/>
          <p:cNvSpPr>
            <a:spLocks noGrp="1"/>
          </p:cNvSpPr>
          <p:nvPr>
            <p:ph type="title"/>
          </p:nvPr>
        </p:nvSpPr>
        <p:spPr/>
        <p:txBody>
          <a:bodyPr>
            <a:normAutofit/>
          </a:bodyPr>
          <a:lstStyle>
            <a:lvl1pPr algn="ctr">
              <a:defRPr sz="3000"/>
            </a:lvl1pPr>
          </a:lstStyle>
          <a:p>
            <a:r>
              <a:rPr lang="nb-NO"/>
              <a:t>Klikk for å redigere tittelstil</a:t>
            </a:r>
          </a:p>
        </p:txBody>
      </p:sp>
      <p:sp>
        <p:nvSpPr>
          <p:cNvPr id="3" name="Plassholder for innhold 2"/>
          <p:cNvSpPr>
            <a:spLocks noGrp="1"/>
          </p:cNvSpPr>
          <p:nvPr>
            <p:ph sz="half" idx="1"/>
          </p:nvPr>
        </p:nvSpPr>
        <p:spPr>
          <a:xfrm>
            <a:off x="457200" y="1607548"/>
            <a:ext cx="4038600" cy="285441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nb-NO"/>
              <a:t>Klikk for å redigere tekststiler i malen</a:t>
            </a:r>
          </a:p>
          <a:p>
            <a:pPr lvl="1"/>
            <a:r>
              <a:rPr lang="nb-NO"/>
              <a:t>Andre nivå</a:t>
            </a:r>
          </a:p>
        </p:txBody>
      </p:sp>
      <p:sp>
        <p:nvSpPr>
          <p:cNvPr id="4" name="Plassholder for innhold 3"/>
          <p:cNvSpPr>
            <a:spLocks noGrp="1"/>
          </p:cNvSpPr>
          <p:nvPr>
            <p:ph sz="half" idx="2"/>
          </p:nvPr>
        </p:nvSpPr>
        <p:spPr>
          <a:xfrm>
            <a:off x="4648200" y="1607548"/>
            <a:ext cx="4038600" cy="285441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nb-NO"/>
              <a:t>Klikk for å redigere tekststiler i malen</a:t>
            </a:r>
          </a:p>
          <a:p>
            <a:pPr lvl="1"/>
            <a:r>
              <a:rPr lang="nb-NO"/>
              <a:t>Andre nivå</a:t>
            </a:r>
          </a:p>
        </p:txBody>
      </p:sp>
      <p:sp>
        <p:nvSpPr>
          <p:cNvPr id="5" name="Plassholder for dato 4"/>
          <p:cNvSpPr>
            <a:spLocks noGrp="1"/>
          </p:cNvSpPr>
          <p:nvPr>
            <p:ph type="dt" sz="half" idx="10"/>
          </p:nvPr>
        </p:nvSpPr>
        <p:spPr/>
        <p:txBody>
          <a:bodyPr/>
          <a:lstStyle/>
          <a:p>
            <a:fld id="{6182FFA5-9115-48EF-83F7-57E689A6594D}" type="datetimeFigureOut">
              <a:rPr lang="nb-NO" smtClean="0"/>
              <a:t>02.12.2021</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E2D15C3C-3FAA-47DB-94AD-901E3ECBD495}" type="slidenum">
              <a:rPr lang="nb-NO" smtClean="0"/>
              <a:t>‹#›</a:t>
            </a:fld>
            <a:endParaRPr lang="nb-NO"/>
          </a:p>
        </p:txBody>
      </p:sp>
    </p:spTree>
    <p:extLst>
      <p:ext uri="{BB962C8B-B14F-4D97-AF65-F5344CB8AC3E}">
        <p14:creationId xmlns:p14="http://schemas.microsoft.com/office/powerpoint/2010/main" val="456153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05979"/>
            <a:ext cx="8229600" cy="857250"/>
          </a:xfrm>
          <a:prstGeom prst="rect">
            <a:avLst/>
          </a:prstGeom>
        </p:spPr>
        <p:txBody>
          <a:bodyPr vert="horz" lIns="91440" tIns="45720" rIns="91440" bIns="45720" rtlCol="0" anchor="ctr">
            <a:noAutofit/>
          </a:bodyPr>
          <a:lstStyle/>
          <a:p>
            <a:r>
              <a:rPr lang="nb-NO"/>
              <a:t>Klikk for å redigere tittelstil</a:t>
            </a:r>
          </a:p>
        </p:txBody>
      </p:sp>
      <p:sp>
        <p:nvSpPr>
          <p:cNvPr id="3" name="Plassholder for tekst 2"/>
          <p:cNvSpPr>
            <a:spLocks noGrp="1"/>
          </p:cNvSpPr>
          <p:nvPr>
            <p:ph type="body" idx="1"/>
          </p:nvPr>
        </p:nvSpPr>
        <p:spPr>
          <a:xfrm>
            <a:off x="457200" y="1220400"/>
            <a:ext cx="8229600" cy="3394472"/>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p:txBody>
      </p:sp>
    </p:spTree>
    <p:extLst>
      <p:ext uri="{BB962C8B-B14F-4D97-AF65-F5344CB8AC3E}">
        <p14:creationId xmlns:p14="http://schemas.microsoft.com/office/powerpoint/2010/main" val="3995422446"/>
      </p:ext>
    </p:extLst>
  </p:cSld>
  <p:clrMap bg1="lt1" tx1="dk1" bg2="lt2" tx2="dk2" accent1="accent1" accent2="accent2" accent3="accent3" accent4="accent4" accent5="accent5" accent6="accent6" hlink="hlink" folHlink="folHlink"/>
  <p:sldLayoutIdLst>
    <p:sldLayoutId id="2147483668" r:id="rId1"/>
    <p:sldLayoutId id="2147483663" r:id="rId2"/>
    <p:sldLayoutId id="2147483650" r:id="rId3"/>
    <p:sldLayoutId id="2147483661" r:id="rId4"/>
    <p:sldLayoutId id="2147483664" r:id="rId5"/>
    <p:sldLayoutId id="2147483662" r:id="rId6"/>
    <p:sldLayoutId id="2147483665" r:id="rId7"/>
    <p:sldLayoutId id="2147483666" r:id="rId8"/>
    <p:sldLayoutId id="2147483669" r:id="rId9"/>
    <p:sldLayoutId id="2147483670" r:id="rId10"/>
  </p:sldLayoutIdLst>
  <p:txStyles>
    <p:titleStyle>
      <a:lvl1pPr algn="l" defTabSz="457200" rtl="0" eaLnBrk="1" latinLnBrk="0" hangingPunct="1">
        <a:spcBef>
          <a:spcPct val="0"/>
        </a:spcBef>
        <a:buNone/>
        <a:defRPr sz="3400" b="1" kern="1200">
          <a:solidFill>
            <a:schemeClr val="tx1"/>
          </a:solidFill>
          <a:latin typeface="Roboto"/>
          <a:ea typeface="+mj-ea"/>
          <a:cs typeface="Roboto"/>
        </a:defRPr>
      </a:lvl1pPr>
    </p:titleStyle>
    <p:bodyStyle>
      <a:lvl1pPr marL="446088" indent="-438150" algn="l" defTabSz="457200" rtl="0" eaLnBrk="1" latinLnBrk="0" hangingPunct="1">
        <a:spcBef>
          <a:spcPct val="20000"/>
        </a:spcBef>
        <a:buFontTx/>
        <a:buBlip>
          <a:blip r:embed="rId12"/>
        </a:buBlip>
        <a:tabLst/>
        <a:defRPr sz="2400" kern="1200">
          <a:solidFill>
            <a:schemeClr val="tx1"/>
          </a:solidFill>
          <a:latin typeface="Roboto"/>
          <a:ea typeface="+mn-ea"/>
          <a:cs typeface="Roboto"/>
        </a:defRPr>
      </a:lvl1pPr>
      <a:lvl2pPr marL="715963" indent="-271463" algn="l" defTabSz="457200" rtl="0" eaLnBrk="1" latinLnBrk="0" hangingPunct="1">
        <a:spcBef>
          <a:spcPct val="20000"/>
        </a:spcBef>
        <a:buFontTx/>
        <a:buBlip>
          <a:blip r:embed="rId12"/>
        </a:buBlip>
        <a:tabLst/>
        <a:defRPr sz="2000" kern="1200">
          <a:solidFill>
            <a:schemeClr val="tx1"/>
          </a:solidFill>
          <a:latin typeface="Roboto"/>
          <a:ea typeface="+mn-ea"/>
          <a:cs typeface="Roboto"/>
        </a:defRPr>
      </a:lvl2pPr>
      <a:lvl3pPr marL="1143000" indent="-228600" algn="l" defTabSz="457200" rtl="0" eaLnBrk="1" latinLnBrk="0" hangingPunct="1">
        <a:spcBef>
          <a:spcPct val="20000"/>
        </a:spcBef>
        <a:buFont typeface="Arial"/>
        <a:buChar char="•"/>
        <a:defRPr sz="1800" kern="1200">
          <a:solidFill>
            <a:schemeClr val="tx1"/>
          </a:solidFill>
          <a:latin typeface="Roboto"/>
          <a:ea typeface="+mn-ea"/>
          <a:cs typeface="Roboto"/>
        </a:defRPr>
      </a:lvl3pPr>
      <a:lvl4pPr marL="1600200" indent="-228600" algn="l" defTabSz="457200" rtl="0" eaLnBrk="1" latinLnBrk="0" hangingPunct="1">
        <a:spcBef>
          <a:spcPct val="20000"/>
        </a:spcBef>
        <a:buFont typeface="Arial"/>
        <a:buChar char="–"/>
        <a:defRPr sz="1600" kern="1200">
          <a:solidFill>
            <a:schemeClr val="tx1"/>
          </a:solidFill>
          <a:latin typeface="Roboto"/>
          <a:ea typeface="+mn-ea"/>
          <a:cs typeface="Roboto"/>
        </a:defRPr>
      </a:lvl4pPr>
      <a:lvl5pPr marL="2057400" indent="-228600" algn="l" defTabSz="457200" rtl="0" eaLnBrk="1" latinLnBrk="0" hangingPunct="1">
        <a:spcBef>
          <a:spcPct val="20000"/>
        </a:spcBef>
        <a:buFont typeface="Arial"/>
        <a:buChar char="»"/>
        <a:defRPr sz="1600" kern="1200">
          <a:solidFill>
            <a:schemeClr val="tx1"/>
          </a:solidFill>
          <a:latin typeface="Roboto"/>
          <a:ea typeface="+mn-ea"/>
          <a:cs typeface="Robot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13" userDrawn="1">
          <p15:clr>
            <a:srgbClr val="F26B43"/>
          </p15:clr>
        </p15:guide>
        <p15:guide id="2" pos="5647" userDrawn="1">
          <p15:clr>
            <a:srgbClr val="F26B43"/>
          </p15:clr>
        </p15:guide>
        <p15:guide id="3" orient="horz" pos="123" userDrawn="1">
          <p15:clr>
            <a:srgbClr val="F26B43"/>
          </p15:clr>
        </p15:guide>
        <p15:guide id="4" orient="horz" pos="311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2.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hyperlink" Target="https://www.ldo.no/ombudet-og-samfunnet/rapporter/selvbestemmelse/" TargetMode="External"/><Relationship Id="rId4" Type="http://schemas.openxmlformats.org/officeDocument/2006/relationships/hyperlink" Target="mailto:post@ldo.no"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E63EC812-AD26-F041-B428-4A61F33571D7}"/>
              </a:ext>
            </a:extLst>
          </p:cNvPr>
          <p:cNvSpPr>
            <a:spLocks noGrp="1"/>
          </p:cNvSpPr>
          <p:nvPr>
            <p:ph type="title"/>
          </p:nvPr>
        </p:nvSpPr>
        <p:spPr>
          <a:xfrm>
            <a:off x="-5" y="1350850"/>
            <a:ext cx="5890400" cy="2458920"/>
          </a:xfrm>
        </p:spPr>
        <p:txBody>
          <a:bodyPr lIns="0"/>
          <a:lstStyle/>
          <a:p>
            <a:r>
              <a:rPr lang="nb-NO" sz="2800" b="1" dirty="0">
                <a:latin typeface="Calibri" panose="020F0502020204030204" pitchFamily="34" charset="0"/>
                <a:cs typeface="Times New Roman" panose="02020603050405020304" pitchFamily="18" charset="0"/>
              </a:rPr>
              <a:t>Har vi lovgivningen som skal til?</a:t>
            </a:r>
            <a:br>
              <a:rPr lang="nb-NO" sz="2800" b="1" dirty="0">
                <a:latin typeface="Calibri" panose="020F0502020204030204" pitchFamily="34" charset="0"/>
                <a:cs typeface="Times New Roman" panose="02020603050405020304" pitchFamily="18" charset="0"/>
              </a:rPr>
            </a:br>
            <a:r>
              <a:rPr lang="nb-NO" sz="2800" b="1" dirty="0">
                <a:latin typeface="Calibri" panose="020F0502020204030204" pitchFamily="34" charset="0"/>
                <a:cs typeface="Times New Roman" panose="02020603050405020304" pitchFamily="18" charset="0"/>
              </a:rPr>
              <a:t>Følger vi loven?</a:t>
            </a:r>
            <a:br>
              <a:rPr lang="nb-NO" sz="2800" b="1" dirty="0">
                <a:latin typeface="Calibri" panose="020F0502020204030204" pitchFamily="34" charset="0"/>
                <a:cs typeface="Times New Roman" panose="02020603050405020304" pitchFamily="18" charset="0"/>
              </a:rPr>
            </a:br>
            <a:r>
              <a:rPr lang="nb-NO" sz="2800" b="1" dirty="0">
                <a:latin typeface="Calibri" panose="020F0502020204030204" pitchFamily="34" charset="0"/>
                <a:cs typeface="Times New Roman" panose="02020603050405020304" pitchFamily="18" charset="0"/>
              </a:rPr>
              <a:t>Hvilken rolle spiller CRPD i dette? </a:t>
            </a:r>
            <a:endParaRPr lang="nb-NO" sz="1800" dirty="0"/>
          </a:p>
        </p:txBody>
      </p:sp>
      <p:pic>
        <p:nvPicPr>
          <p:cNvPr id="5" name="Bilde 4">
            <a:extLst>
              <a:ext uri="{FF2B5EF4-FFF2-40B4-BE49-F238E27FC236}">
                <a16:creationId xmlns:a16="http://schemas.microsoft.com/office/drawing/2014/main" id="{89D6DC48-17D0-B046-840A-761AD3EABCB9}"/>
              </a:ext>
            </a:extLst>
          </p:cNvPr>
          <p:cNvPicPr>
            <a:picLocks noChangeAspect="1"/>
          </p:cNvPicPr>
          <p:nvPr/>
        </p:nvPicPr>
        <p:blipFill>
          <a:blip r:embed="rId3"/>
          <a:stretch>
            <a:fillRect/>
          </a:stretch>
        </p:blipFill>
        <p:spPr>
          <a:xfrm>
            <a:off x="450585" y="1604172"/>
            <a:ext cx="2162300" cy="391641"/>
          </a:xfrm>
          <a:prstGeom prst="rect">
            <a:avLst/>
          </a:prstGeom>
        </p:spPr>
      </p:pic>
      <p:sp>
        <p:nvSpPr>
          <p:cNvPr id="7" name="TekstSylinder 6">
            <a:extLst>
              <a:ext uri="{FF2B5EF4-FFF2-40B4-BE49-F238E27FC236}">
                <a16:creationId xmlns:a16="http://schemas.microsoft.com/office/drawing/2014/main" id="{1EE78745-7E53-4B62-9FA9-0251C9B13369}"/>
              </a:ext>
            </a:extLst>
          </p:cNvPr>
          <p:cNvSpPr txBox="1"/>
          <p:nvPr/>
        </p:nvSpPr>
        <p:spPr>
          <a:xfrm>
            <a:off x="450585" y="4008878"/>
            <a:ext cx="4089400" cy="369332"/>
          </a:xfrm>
          <a:prstGeom prst="rect">
            <a:avLst/>
          </a:prstGeom>
          <a:noFill/>
        </p:spPr>
        <p:txBody>
          <a:bodyPr wrap="square" lIns="0" rtlCol="0">
            <a:spAutoFit/>
          </a:bodyPr>
          <a:lstStyle/>
          <a:p>
            <a:r>
              <a:rPr lang="nb-NO" sz="1800" b="1" dirty="0">
                <a:effectLst/>
                <a:latin typeface="Calibri" panose="020F0502020204030204" pitchFamily="34" charset="0"/>
                <a:ea typeface="Calibri" panose="020F0502020204030204" pitchFamily="34" charset="0"/>
                <a:cs typeface="Times New Roman" panose="02020603050405020304" pitchFamily="18" charset="0"/>
              </a:rPr>
              <a:t>Guri H. Gabrielsen og Miriam Kveen</a:t>
            </a:r>
            <a:endParaRPr lang="nb-NO" dirty="0"/>
          </a:p>
        </p:txBody>
      </p:sp>
      <p:pic>
        <p:nvPicPr>
          <p:cNvPr id="2" name="Bilde 1">
            <a:extLst>
              <a:ext uri="{FF2B5EF4-FFF2-40B4-BE49-F238E27FC236}">
                <a16:creationId xmlns:a16="http://schemas.microsoft.com/office/drawing/2014/main" id="{CCF680CE-BA6B-4476-AE07-85A161477D23}"/>
              </a:ext>
            </a:extLst>
          </p:cNvPr>
          <p:cNvPicPr>
            <a:picLocks noChangeAspect="1"/>
          </p:cNvPicPr>
          <p:nvPr/>
        </p:nvPicPr>
        <p:blipFill>
          <a:blip r:embed="rId4"/>
          <a:stretch>
            <a:fillRect/>
          </a:stretch>
        </p:blipFill>
        <p:spPr>
          <a:xfrm>
            <a:off x="6076138" y="1339457"/>
            <a:ext cx="2462997" cy="2462997"/>
          </a:xfrm>
          <a:prstGeom prst="rect">
            <a:avLst/>
          </a:prstGeom>
        </p:spPr>
      </p:pic>
    </p:spTree>
    <p:extLst>
      <p:ext uri="{BB962C8B-B14F-4D97-AF65-F5344CB8AC3E}">
        <p14:creationId xmlns:p14="http://schemas.microsoft.com/office/powerpoint/2010/main" val="4232571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4DCCDE3-69A3-41C5-8E4D-8D54EEC5F3C0}"/>
              </a:ext>
            </a:extLst>
          </p:cNvPr>
          <p:cNvSpPr>
            <a:spLocks noGrp="1"/>
          </p:cNvSpPr>
          <p:nvPr>
            <p:ph type="title"/>
          </p:nvPr>
        </p:nvSpPr>
        <p:spPr>
          <a:xfrm>
            <a:off x="457200" y="439444"/>
            <a:ext cx="8229600" cy="857250"/>
          </a:xfrm>
        </p:spPr>
        <p:txBody>
          <a:bodyPr anchor="ctr">
            <a:noAutofit/>
          </a:bodyPr>
          <a:lstStyle/>
          <a:p>
            <a:r>
              <a:rPr lang="nb-NO" sz="2400" dirty="0"/>
              <a:t>CRPD art 12. 3 Staten s</a:t>
            </a:r>
            <a:r>
              <a:rPr lang="nb-NO" sz="2400" b="1" dirty="0"/>
              <a:t>kal sikre tilgang til støtte for å utøve rettslig handleevne</a:t>
            </a:r>
            <a:endParaRPr lang="nb-NO" sz="2400" dirty="0"/>
          </a:p>
        </p:txBody>
      </p:sp>
      <p:sp>
        <p:nvSpPr>
          <p:cNvPr id="3" name="Plassholder for innhold 2">
            <a:extLst>
              <a:ext uri="{FF2B5EF4-FFF2-40B4-BE49-F238E27FC236}">
                <a16:creationId xmlns:a16="http://schemas.microsoft.com/office/drawing/2014/main" id="{5018C688-D4B1-4087-8665-B78E3336E55F}"/>
              </a:ext>
            </a:extLst>
          </p:cNvPr>
          <p:cNvSpPr>
            <a:spLocks noGrp="1"/>
          </p:cNvSpPr>
          <p:nvPr>
            <p:ph idx="1"/>
          </p:nvPr>
        </p:nvSpPr>
        <p:spPr>
          <a:xfrm>
            <a:off x="457200" y="1530626"/>
            <a:ext cx="8229600" cy="2920330"/>
          </a:xfrm>
        </p:spPr>
        <p:txBody>
          <a:bodyPr>
            <a:normAutofit fontScale="55000" lnSpcReduction="20000"/>
          </a:bodyPr>
          <a:lstStyle/>
          <a:p>
            <a:pPr marL="0" indent="0">
              <a:lnSpc>
                <a:spcPct val="90000"/>
              </a:lnSpc>
              <a:buNone/>
            </a:pPr>
            <a:r>
              <a:rPr lang="nb-NO" sz="3300" b="1" dirty="0"/>
              <a:t>STØTTEPARADIGME </a:t>
            </a:r>
          </a:p>
          <a:p>
            <a:pPr marL="0" indent="0">
              <a:lnSpc>
                <a:spcPct val="90000"/>
              </a:lnSpc>
              <a:buNone/>
            </a:pPr>
            <a:r>
              <a:rPr lang="nb-NO" sz="3300" dirty="0"/>
              <a:t>CRPD-komiteen/GC1 2014, para 21 </a:t>
            </a:r>
          </a:p>
          <a:p>
            <a:pPr marL="0" indent="0">
              <a:lnSpc>
                <a:spcPct val="90000"/>
              </a:lnSpc>
              <a:buNone/>
            </a:pPr>
            <a:endParaRPr lang="nb-NO" sz="3300" dirty="0"/>
          </a:p>
          <a:p>
            <a:pPr>
              <a:lnSpc>
                <a:spcPct val="90000"/>
              </a:lnSpc>
            </a:pPr>
            <a:r>
              <a:rPr lang="nb-NO" sz="3300" dirty="0"/>
              <a:t>Omfatter både </a:t>
            </a:r>
            <a:r>
              <a:rPr lang="nb-NO" sz="3300" b="1" dirty="0"/>
              <a:t>formelle og ikke formelle støttesystemer </a:t>
            </a:r>
            <a:r>
              <a:rPr lang="nb-NO" sz="3300" dirty="0"/>
              <a:t>av ulik type og intensitet</a:t>
            </a:r>
          </a:p>
          <a:p>
            <a:pPr>
              <a:lnSpc>
                <a:spcPct val="90000"/>
              </a:lnSpc>
            </a:pPr>
            <a:endParaRPr lang="nb-NO" sz="3300" b="1" dirty="0"/>
          </a:p>
          <a:p>
            <a:pPr>
              <a:lnSpc>
                <a:spcPct val="90000"/>
              </a:lnSpc>
            </a:pPr>
            <a:r>
              <a:rPr lang="nb-NO" sz="3300" b="1" dirty="0"/>
              <a:t>Individuell autonomi og rettslig handleevne skal respekteres i alle situasjoner – også i krisesituasjoner </a:t>
            </a:r>
          </a:p>
          <a:p>
            <a:pPr marL="0" indent="0">
              <a:lnSpc>
                <a:spcPct val="90000"/>
              </a:lnSpc>
              <a:buNone/>
            </a:pPr>
            <a:endParaRPr lang="nb-NO" sz="3300" dirty="0"/>
          </a:p>
          <a:p>
            <a:pPr>
              <a:lnSpc>
                <a:spcPct val="90000"/>
              </a:lnSpc>
            </a:pPr>
            <a:r>
              <a:rPr lang="nb-NO" sz="3300" b="1" dirty="0"/>
              <a:t>Fremtidsfullmakter </a:t>
            </a:r>
            <a:r>
              <a:rPr lang="nb-NO" sz="3300" dirty="0"/>
              <a:t>er et eksempel som CRPD-komiteen visert til som også kan si noe om håndtering av evt. fremtidige krisesituasjoner </a:t>
            </a:r>
          </a:p>
          <a:p>
            <a:pPr>
              <a:lnSpc>
                <a:spcPct val="90000"/>
              </a:lnSpc>
            </a:pPr>
            <a:endParaRPr lang="nb-NO" sz="1900" dirty="0"/>
          </a:p>
          <a:p>
            <a:pPr marL="7938" indent="0">
              <a:lnSpc>
                <a:spcPct val="90000"/>
              </a:lnSpc>
              <a:buNone/>
            </a:pPr>
            <a:r>
              <a:rPr lang="nb-NO" sz="1900" dirty="0"/>
              <a:t>	</a:t>
            </a:r>
          </a:p>
        </p:txBody>
      </p:sp>
    </p:spTree>
    <p:extLst>
      <p:ext uri="{BB962C8B-B14F-4D97-AF65-F5344CB8AC3E}">
        <p14:creationId xmlns:p14="http://schemas.microsoft.com/office/powerpoint/2010/main" val="3874401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AC3D91E-DEA3-470F-8ACE-2542221B014C}"/>
              </a:ext>
            </a:extLst>
          </p:cNvPr>
          <p:cNvSpPr>
            <a:spLocks noGrp="1"/>
          </p:cNvSpPr>
          <p:nvPr>
            <p:ph type="title"/>
          </p:nvPr>
        </p:nvSpPr>
        <p:spPr>
          <a:xfrm>
            <a:off x="457200" y="392248"/>
            <a:ext cx="8229600" cy="857250"/>
          </a:xfrm>
        </p:spPr>
        <p:txBody>
          <a:bodyPr/>
          <a:lstStyle/>
          <a:p>
            <a:br>
              <a:rPr lang="nb-NO" sz="2800"/>
            </a:br>
            <a:r>
              <a:rPr lang="nb-NO" sz="2800"/>
              <a:t> CRPD-komiteen til Norge 7 mai 2019: 			CRPD/C/NOR/CO/1	om plikter etter art 12:						</a:t>
            </a:r>
          </a:p>
        </p:txBody>
      </p:sp>
      <p:sp>
        <p:nvSpPr>
          <p:cNvPr id="3" name="Plassholder for innhold 2">
            <a:extLst>
              <a:ext uri="{FF2B5EF4-FFF2-40B4-BE49-F238E27FC236}">
                <a16:creationId xmlns:a16="http://schemas.microsoft.com/office/drawing/2014/main" id="{41778452-85EC-4461-B400-92E662C0C12D}"/>
              </a:ext>
            </a:extLst>
          </p:cNvPr>
          <p:cNvSpPr>
            <a:spLocks noGrp="1"/>
          </p:cNvSpPr>
          <p:nvPr>
            <p:ph idx="1"/>
          </p:nvPr>
        </p:nvSpPr>
        <p:spPr>
          <a:xfrm>
            <a:off x="457200" y="1472831"/>
            <a:ext cx="8229600" cy="3232130"/>
          </a:xfrm>
        </p:spPr>
        <p:txBody>
          <a:bodyPr>
            <a:normAutofit fontScale="25000" lnSpcReduction="20000"/>
          </a:bodyPr>
          <a:lstStyle/>
          <a:p>
            <a:pPr marL="0" indent="0" algn="just" eaLnBrk="0" hangingPunct="0">
              <a:lnSpc>
                <a:spcPts val="1200"/>
              </a:lnSpc>
              <a:spcAft>
                <a:spcPts val="600"/>
              </a:spcAft>
              <a:buNone/>
            </a:pPr>
            <a:r>
              <a:rPr lang="en-GB" sz="8000" dirty="0"/>
              <a:t>Para 20</a:t>
            </a:r>
          </a:p>
          <a:p>
            <a:pPr algn="just" eaLnBrk="0" hangingPunct="0">
              <a:lnSpc>
                <a:spcPts val="1200"/>
              </a:lnSpc>
              <a:spcAft>
                <a:spcPts val="600"/>
              </a:spcAft>
            </a:pPr>
            <a:r>
              <a:rPr lang="en-GB" sz="6400" dirty="0">
                <a:latin typeface="+mj-lt"/>
                <a:ea typeface="Arial Unicode MS"/>
              </a:rPr>
              <a:t>a)</a:t>
            </a:r>
            <a:r>
              <a:rPr lang="en-GB" sz="6400" dirty="0">
                <a:effectLst/>
                <a:latin typeface="+mj-lt"/>
                <a:ea typeface="Arial Unicode MS"/>
              </a:rPr>
              <a:t>Consider systemic change by replacing </a:t>
            </a:r>
            <a:r>
              <a:rPr lang="en-GB" sz="6400" b="1" dirty="0">
                <a:effectLst/>
                <a:latin typeface="+mj-lt"/>
                <a:ea typeface="Arial Unicode MS"/>
              </a:rPr>
              <a:t>guardianship</a:t>
            </a:r>
            <a:r>
              <a:rPr lang="en-GB" sz="6400" dirty="0">
                <a:effectLst/>
                <a:latin typeface="+mj-lt"/>
                <a:ea typeface="Arial Unicode MS"/>
              </a:rPr>
              <a:t> and </a:t>
            </a:r>
            <a:r>
              <a:rPr lang="en-GB" sz="6400" b="1" dirty="0">
                <a:effectLst/>
                <a:latin typeface="+mj-lt"/>
                <a:ea typeface="Arial Unicode MS"/>
              </a:rPr>
              <a:t>all other forms</a:t>
            </a:r>
          </a:p>
          <a:p>
            <a:pPr marL="0" indent="0" algn="just" eaLnBrk="0" hangingPunct="0">
              <a:lnSpc>
                <a:spcPts val="1200"/>
              </a:lnSpc>
              <a:spcAft>
                <a:spcPts val="600"/>
              </a:spcAft>
              <a:buNone/>
            </a:pPr>
            <a:r>
              <a:rPr lang="en-GB" sz="6400" b="1" dirty="0">
                <a:effectLst/>
                <a:latin typeface="+mj-lt"/>
                <a:ea typeface="Arial Unicode MS"/>
              </a:rPr>
              <a:t>	of substituted decision-making</a:t>
            </a:r>
            <a:r>
              <a:rPr lang="en-GB" sz="6400" dirty="0">
                <a:effectLst/>
                <a:latin typeface="+mj-lt"/>
                <a:ea typeface="Arial Unicode MS"/>
              </a:rPr>
              <a:t> with </a:t>
            </a:r>
            <a:r>
              <a:rPr lang="en-GB" sz="6400" b="1" dirty="0">
                <a:effectLst/>
                <a:latin typeface="+mj-lt"/>
                <a:ea typeface="Arial Unicode MS"/>
              </a:rPr>
              <a:t>supported decision-making </a:t>
            </a:r>
            <a:r>
              <a:rPr lang="en-GB" sz="6400" dirty="0">
                <a:effectLst/>
                <a:latin typeface="+mj-lt"/>
                <a:ea typeface="Arial Unicode MS"/>
              </a:rPr>
              <a:t>for all </a:t>
            </a:r>
          </a:p>
          <a:p>
            <a:pPr marL="0" indent="0" algn="just" eaLnBrk="0" hangingPunct="0">
              <a:lnSpc>
                <a:spcPts val="1200"/>
              </a:lnSpc>
              <a:spcAft>
                <a:spcPts val="600"/>
              </a:spcAft>
              <a:buNone/>
            </a:pPr>
            <a:r>
              <a:rPr lang="en-GB" sz="6400" dirty="0">
                <a:effectLst/>
                <a:latin typeface="+mj-lt"/>
                <a:ea typeface="Arial Unicode MS"/>
              </a:rPr>
              <a:t>	persons with disabilities, regardless of their support requirements;</a:t>
            </a:r>
          </a:p>
          <a:p>
            <a:pPr marL="0" indent="0" algn="just" eaLnBrk="0" hangingPunct="0">
              <a:lnSpc>
                <a:spcPts val="1200"/>
              </a:lnSpc>
              <a:spcAft>
                <a:spcPts val="600"/>
              </a:spcAft>
              <a:buNone/>
            </a:pPr>
            <a:endParaRPr lang="en-GB" sz="6400" dirty="0">
              <a:latin typeface="+mj-lt"/>
              <a:ea typeface="Arial Unicode MS"/>
            </a:endParaRPr>
          </a:p>
          <a:p>
            <a:pPr marL="0" indent="0" algn="just" eaLnBrk="0" hangingPunct="0">
              <a:lnSpc>
                <a:spcPts val="1200"/>
              </a:lnSpc>
              <a:spcAft>
                <a:spcPts val="600"/>
              </a:spcAft>
              <a:buNone/>
            </a:pPr>
            <a:endParaRPr lang="en-GB" sz="6400" dirty="0">
              <a:effectLst/>
              <a:latin typeface="+mj-lt"/>
              <a:ea typeface="Arial Unicode MS"/>
            </a:endParaRPr>
          </a:p>
          <a:p>
            <a:pPr algn="just" eaLnBrk="0" hangingPunct="0">
              <a:lnSpc>
                <a:spcPts val="1200"/>
              </a:lnSpc>
              <a:spcAft>
                <a:spcPts val="600"/>
              </a:spcAft>
            </a:pPr>
            <a:r>
              <a:rPr lang="en-GB" sz="6400" dirty="0">
                <a:effectLst/>
                <a:latin typeface="+mj-lt"/>
                <a:ea typeface="Arial Unicode MS"/>
              </a:rPr>
              <a:t>	(b)</a:t>
            </a:r>
            <a:r>
              <a:rPr lang="en-GB" sz="6400" b="1" dirty="0">
                <a:effectLst/>
                <a:latin typeface="+mj-lt"/>
                <a:ea typeface="Arial Unicode MS"/>
              </a:rPr>
              <a:t>Repeal the Guardianship Act, </a:t>
            </a:r>
            <a:r>
              <a:rPr lang="en-GB" sz="6400" dirty="0">
                <a:effectLst/>
                <a:latin typeface="+mj-lt"/>
                <a:ea typeface="Arial Unicode MS"/>
              </a:rPr>
              <a:t>which allows for the deprivation of legal </a:t>
            </a:r>
          </a:p>
          <a:p>
            <a:pPr marL="0" indent="0" algn="just" eaLnBrk="0" hangingPunct="0">
              <a:lnSpc>
                <a:spcPts val="1200"/>
              </a:lnSpc>
              <a:spcAft>
                <a:spcPts val="600"/>
              </a:spcAft>
              <a:buNone/>
            </a:pPr>
            <a:r>
              <a:rPr lang="en-GB" sz="6400" dirty="0">
                <a:effectLst/>
                <a:latin typeface="+mj-lt"/>
                <a:ea typeface="Arial Unicode MS"/>
              </a:rPr>
              <a:t>	capacity based on impairment, ensure that no person is placed under </a:t>
            </a:r>
          </a:p>
          <a:p>
            <a:pPr marL="0" indent="0" algn="just" eaLnBrk="0" hangingPunct="0">
              <a:lnSpc>
                <a:spcPts val="1200"/>
              </a:lnSpc>
              <a:spcAft>
                <a:spcPts val="600"/>
              </a:spcAft>
              <a:buNone/>
            </a:pPr>
            <a:r>
              <a:rPr lang="en-GB" sz="6400" dirty="0">
                <a:effectLst/>
                <a:latin typeface="+mj-lt"/>
                <a:ea typeface="Arial Unicode MS"/>
              </a:rPr>
              <a:t>	guardianship and </a:t>
            </a:r>
            <a:r>
              <a:rPr lang="en-GB" sz="6400" b="1" dirty="0">
                <a:effectLst/>
                <a:latin typeface="+mj-lt"/>
                <a:ea typeface="Arial Unicode MS"/>
              </a:rPr>
              <a:t>increase training on the recognition of the full legal capacity of all </a:t>
            </a:r>
          </a:p>
          <a:p>
            <a:pPr marL="0" indent="0" algn="just" eaLnBrk="0" hangingPunct="0">
              <a:lnSpc>
                <a:spcPts val="1200"/>
              </a:lnSpc>
              <a:spcAft>
                <a:spcPts val="600"/>
              </a:spcAft>
              <a:buNone/>
            </a:pPr>
            <a:r>
              <a:rPr lang="en-GB" sz="6400" b="1" dirty="0">
                <a:effectLst/>
                <a:latin typeface="+mj-lt"/>
                <a:ea typeface="Arial Unicode MS"/>
              </a:rPr>
              <a:t>	persons  with disabilities; </a:t>
            </a:r>
            <a:endParaRPr lang="nb-NO" sz="6400" b="1" dirty="0">
              <a:effectLst/>
              <a:latin typeface="+mj-lt"/>
              <a:ea typeface="Arial Unicode MS"/>
            </a:endParaRPr>
          </a:p>
          <a:p>
            <a:endParaRPr lang="nb-NO" dirty="0"/>
          </a:p>
        </p:txBody>
      </p:sp>
      <p:pic>
        <p:nvPicPr>
          <p:cNvPr id="4" name="Picture 1" descr="_unlogo">
            <a:extLst>
              <a:ext uri="{FF2B5EF4-FFF2-40B4-BE49-F238E27FC236}">
                <a16:creationId xmlns:a16="http://schemas.microsoft.com/office/drawing/2014/main" id="{8481910E-38EC-44B0-8695-09654C6FC45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0940" y="339329"/>
            <a:ext cx="714375" cy="590550"/>
          </a:xfrm>
          <a:prstGeom prst="rect">
            <a:avLst/>
          </a:prstGeom>
          <a:noFill/>
          <a:ln>
            <a:noFill/>
          </a:ln>
        </p:spPr>
      </p:pic>
    </p:spTree>
    <p:extLst>
      <p:ext uri="{BB962C8B-B14F-4D97-AF65-F5344CB8AC3E}">
        <p14:creationId xmlns:p14="http://schemas.microsoft.com/office/powerpoint/2010/main" val="1712883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5C6A3E6-C038-45D4-8DCA-462D77420EF1}"/>
              </a:ext>
            </a:extLst>
          </p:cNvPr>
          <p:cNvSpPr>
            <a:spLocks noGrp="1"/>
          </p:cNvSpPr>
          <p:nvPr>
            <p:ph type="title"/>
          </p:nvPr>
        </p:nvSpPr>
        <p:spPr/>
        <p:txBody>
          <a:bodyPr/>
          <a:lstStyle/>
          <a:p>
            <a:r>
              <a:rPr lang="nb-NO" sz="2400"/>
              <a:t>CRPD artikkel 14: personlig frihet og sikkerhet</a:t>
            </a:r>
          </a:p>
        </p:txBody>
      </p:sp>
      <p:sp>
        <p:nvSpPr>
          <p:cNvPr id="3" name="Plassholder for innhold 2">
            <a:extLst>
              <a:ext uri="{FF2B5EF4-FFF2-40B4-BE49-F238E27FC236}">
                <a16:creationId xmlns:a16="http://schemas.microsoft.com/office/drawing/2014/main" id="{FA9C6D39-1DDD-4B87-92B0-EBAD689B5D12}"/>
              </a:ext>
            </a:extLst>
          </p:cNvPr>
          <p:cNvSpPr>
            <a:spLocks noGrp="1"/>
          </p:cNvSpPr>
          <p:nvPr>
            <p:ph idx="1"/>
          </p:nvPr>
        </p:nvSpPr>
        <p:spPr/>
        <p:txBody>
          <a:bodyPr>
            <a:normAutofit fontScale="92500" lnSpcReduction="10000"/>
          </a:bodyPr>
          <a:lstStyle/>
          <a:p>
            <a:r>
              <a:rPr lang="nb-NO"/>
              <a:t>a) har rett til frihet og personlig sikkerhet,</a:t>
            </a:r>
          </a:p>
          <a:p>
            <a:r>
              <a:rPr lang="nb-NO"/>
              <a:t>b) ikke berøves friheten på ulovlig eller vilkårlig måte, at nedsatt funksjonsevne </a:t>
            </a:r>
            <a:r>
              <a:rPr lang="nb-NO" b="1" i="1"/>
              <a:t>ikke i noe tilfelle skal rettferdiggjøre frihetsberøvelse.</a:t>
            </a:r>
          </a:p>
          <a:p>
            <a:r>
              <a:rPr lang="nb-NO" b="1" i="1"/>
              <a:t>Norsk tolkningserklæring</a:t>
            </a:r>
            <a:r>
              <a:rPr lang="nb-NO" i="1"/>
              <a:t>: «till</a:t>
            </a:r>
            <a:r>
              <a:rPr lang="nb-NO"/>
              <a:t>ater tvungen omsorg og behandling av mennesker, herunder tiltak iverksatt for å behandle psykiske lidelser, når omstendighetene gjør slik behandling nødvendig som en </a:t>
            </a:r>
            <a:r>
              <a:rPr lang="nb-NO" b="1"/>
              <a:t>siste utvei</a:t>
            </a:r>
            <a:r>
              <a:rPr lang="nb-NO"/>
              <a:t>, og behandlingen er undergitt rettssikkerhetsgarantier.” </a:t>
            </a:r>
          </a:p>
          <a:p>
            <a:endParaRPr lang="nb-NO"/>
          </a:p>
        </p:txBody>
      </p:sp>
    </p:spTree>
    <p:extLst>
      <p:ext uri="{BB962C8B-B14F-4D97-AF65-F5344CB8AC3E}">
        <p14:creationId xmlns:p14="http://schemas.microsoft.com/office/powerpoint/2010/main" val="112428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27BC0C5-BD5C-4250-9B71-D05E862CD286}"/>
              </a:ext>
            </a:extLst>
          </p:cNvPr>
          <p:cNvSpPr>
            <a:spLocks noGrp="1"/>
          </p:cNvSpPr>
          <p:nvPr>
            <p:ph type="title"/>
          </p:nvPr>
        </p:nvSpPr>
        <p:spPr/>
        <p:txBody>
          <a:bodyPr/>
          <a:lstStyle/>
          <a:p>
            <a:r>
              <a:rPr lang="nb-NO" sz="2000" dirty="0"/>
              <a:t>CRPD-komiteen til Norge 7 mai 2019 om plikter etter art 14 : 		CRPD/C/NOR/CO/1 Para 24:</a:t>
            </a:r>
          </a:p>
        </p:txBody>
      </p:sp>
      <p:sp>
        <p:nvSpPr>
          <p:cNvPr id="3" name="Plassholder for innhold 2">
            <a:extLst>
              <a:ext uri="{FF2B5EF4-FFF2-40B4-BE49-F238E27FC236}">
                <a16:creationId xmlns:a16="http://schemas.microsoft.com/office/drawing/2014/main" id="{FA9CAF3E-BC2E-4962-AE82-D4721ABB2FE7}"/>
              </a:ext>
            </a:extLst>
          </p:cNvPr>
          <p:cNvSpPr>
            <a:spLocks noGrp="1"/>
          </p:cNvSpPr>
          <p:nvPr>
            <p:ph idx="1"/>
          </p:nvPr>
        </p:nvSpPr>
        <p:spPr/>
        <p:txBody>
          <a:bodyPr>
            <a:normAutofit fontScale="92500" lnSpcReduction="20000"/>
          </a:bodyPr>
          <a:lstStyle/>
          <a:p>
            <a:r>
              <a:rPr lang="nb-NO" dirty="0"/>
              <a:t>a)I tråd med Komiteens Guideline til art 14, </a:t>
            </a:r>
            <a:r>
              <a:rPr lang="nb-NO" b="1" dirty="0"/>
              <a:t>oppheve lovgivning</a:t>
            </a:r>
            <a:r>
              <a:rPr lang="nb-NO" dirty="0"/>
              <a:t>  som tillater ufrivillig frihetsberøvelse basert på antatt eller reell funksjonsnedsettelse og tvungen behandling av personer med psykososiale eller intellektuelle  funksjonsnedsettelser . </a:t>
            </a:r>
          </a:p>
          <a:p>
            <a:r>
              <a:rPr lang="nb-NO" dirty="0"/>
              <a:t>b)</a:t>
            </a:r>
            <a:r>
              <a:rPr lang="nb-NO" b="1" dirty="0"/>
              <a:t>Opphøre </a:t>
            </a:r>
            <a:r>
              <a:rPr lang="nb-NO" dirty="0"/>
              <a:t>med bruk av tvangsmetoder slik som mekaniske tvangsmidler, isolering, segregering, ufrivillig behandling og andre inngripende metoder for personer med intellektuelle eller psykososiale funksjonsnedsettelser. …Gjennom blant annet å prioritere lokale tiltak, likemannstiltak og å </a:t>
            </a:r>
            <a:r>
              <a:rPr lang="nb-NO" b="1" dirty="0"/>
              <a:t>styrke prosessuelle garantier og kontroll. </a:t>
            </a:r>
          </a:p>
        </p:txBody>
      </p:sp>
    </p:spTree>
    <p:extLst>
      <p:ext uri="{BB962C8B-B14F-4D97-AF65-F5344CB8AC3E}">
        <p14:creationId xmlns:p14="http://schemas.microsoft.com/office/powerpoint/2010/main" val="249169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e 9" descr="Et bilde som inneholder leke&#10;&#10;Automatisk generert beskrivelse">
            <a:extLst>
              <a:ext uri="{FF2B5EF4-FFF2-40B4-BE49-F238E27FC236}">
                <a16:creationId xmlns:a16="http://schemas.microsoft.com/office/drawing/2014/main" id="{D76C872B-F8B9-4AEF-97DD-8B9C5EBA2DC9}"/>
              </a:ext>
            </a:extLst>
          </p:cNvPr>
          <p:cNvPicPr>
            <a:picLocks noChangeAspect="1"/>
          </p:cNvPicPr>
          <p:nvPr/>
        </p:nvPicPr>
        <p:blipFill rotWithShape="1">
          <a:blip r:embed="rId3"/>
          <a:srcRect l="3" r="36754"/>
          <a:stretch/>
        </p:blipFill>
        <p:spPr>
          <a:xfrm>
            <a:off x="3891331" y="1456747"/>
            <a:ext cx="5256000" cy="2247125"/>
          </a:xfrm>
          <a:prstGeom prst="rect">
            <a:avLst/>
          </a:prstGeom>
        </p:spPr>
      </p:pic>
      <p:sp>
        <p:nvSpPr>
          <p:cNvPr id="2" name="Tittel 1">
            <a:extLst>
              <a:ext uri="{FF2B5EF4-FFF2-40B4-BE49-F238E27FC236}">
                <a16:creationId xmlns:a16="http://schemas.microsoft.com/office/drawing/2014/main" id="{077E1A14-E7D7-4718-A44C-B1149B8289B9}"/>
              </a:ext>
            </a:extLst>
          </p:cNvPr>
          <p:cNvSpPr>
            <a:spLocks noGrp="1"/>
          </p:cNvSpPr>
          <p:nvPr>
            <p:ph type="title"/>
          </p:nvPr>
        </p:nvSpPr>
        <p:spPr>
          <a:xfrm>
            <a:off x="-4" y="1350850"/>
            <a:ext cx="4572004" cy="2458920"/>
          </a:xfrm>
        </p:spPr>
        <p:txBody>
          <a:bodyPr anchor="ctr">
            <a:normAutofit/>
          </a:bodyPr>
          <a:lstStyle/>
          <a:p>
            <a:r>
              <a:rPr lang="nb-NO"/>
              <a:t>Følger vi loven?</a:t>
            </a:r>
          </a:p>
        </p:txBody>
      </p:sp>
    </p:spTree>
    <p:extLst>
      <p:ext uri="{BB962C8B-B14F-4D97-AF65-F5344CB8AC3E}">
        <p14:creationId xmlns:p14="http://schemas.microsoft.com/office/powerpoint/2010/main" val="16581263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42FBE16-1110-450C-8EB4-6BB81E6FD64A}"/>
              </a:ext>
            </a:extLst>
          </p:cNvPr>
          <p:cNvSpPr>
            <a:spLocks noGrp="1"/>
          </p:cNvSpPr>
          <p:nvPr>
            <p:ph type="title"/>
          </p:nvPr>
        </p:nvSpPr>
        <p:spPr>
          <a:xfrm>
            <a:off x="457200" y="205979"/>
            <a:ext cx="8229600" cy="857250"/>
          </a:xfrm>
        </p:spPr>
        <p:txBody>
          <a:bodyPr anchor="ctr">
            <a:normAutofit fontScale="90000"/>
          </a:bodyPr>
          <a:lstStyle/>
          <a:p>
            <a:br>
              <a:rPr lang="nb-NO"/>
            </a:br>
            <a:r>
              <a:rPr lang="nb-NO"/>
              <a:t>Dette har vi undersøkt</a:t>
            </a:r>
          </a:p>
        </p:txBody>
      </p:sp>
      <p:sp>
        <p:nvSpPr>
          <p:cNvPr id="3" name="Plassholder for innhold 2">
            <a:extLst>
              <a:ext uri="{FF2B5EF4-FFF2-40B4-BE49-F238E27FC236}">
                <a16:creationId xmlns:a16="http://schemas.microsoft.com/office/drawing/2014/main" id="{ED2C5CDD-A36F-45E3-B404-CF3E6938234F}"/>
              </a:ext>
            </a:extLst>
          </p:cNvPr>
          <p:cNvSpPr>
            <a:spLocks noGrp="1"/>
          </p:cNvSpPr>
          <p:nvPr>
            <p:ph idx="1"/>
          </p:nvPr>
        </p:nvSpPr>
        <p:spPr>
          <a:xfrm>
            <a:off x="457200" y="1218826"/>
            <a:ext cx="4977581" cy="3232130"/>
          </a:xfrm>
        </p:spPr>
        <p:txBody>
          <a:bodyPr>
            <a:normAutofit/>
          </a:bodyPr>
          <a:lstStyle/>
          <a:p>
            <a:pPr marL="457200" indent="-457200">
              <a:buClr>
                <a:srgbClr val="EE7A7C"/>
              </a:buClr>
              <a:buFont typeface="+mj-lt"/>
              <a:buAutoNum type="arabicPeriod"/>
            </a:pPr>
            <a:r>
              <a:rPr lang="nb-NO" sz="2000" dirty="0">
                <a:effectLst/>
              </a:rPr>
              <a:t>Medvirkning og vektlegging av personens synspunkter</a:t>
            </a:r>
          </a:p>
          <a:p>
            <a:pPr marL="457200" indent="-457200">
              <a:buClr>
                <a:srgbClr val="EE7A7C"/>
              </a:buClr>
              <a:buFont typeface="+mj-lt"/>
              <a:buAutoNum type="arabicPeriod"/>
            </a:pPr>
            <a:r>
              <a:rPr lang="nb-NO" sz="2000" dirty="0">
                <a:effectLst/>
              </a:rPr>
              <a:t>Statsforvalterens overprøvingsvedtak</a:t>
            </a:r>
          </a:p>
          <a:p>
            <a:pPr marL="457200" indent="-457200">
              <a:buClr>
                <a:srgbClr val="EE7A7C"/>
              </a:buClr>
              <a:buFont typeface="+mj-lt"/>
              <a:buAutoNum type="arabicPeriod"/>
            </a:pPr>
            <a:r>
              <a:rPr lang="nb-NO" sz="2000" dirty="0">
                <a:effectLst/>
              </a:rPr>
              <a:t>Underretting og informasjon om vedtak</a:t>
            </a:r>
          </a:p>
          <a:p>
            <a:pPr marL="457200" indent="-457200">
              <a:buClr>
                <a:srgbClr val="EE7A7C"/>
              </a:buClr>
              <a:buFont typeface="+mj-lt"/>
              <a:buAutoNum type="arabicPeriod"/>
            </a:pPr>
            <a:r>
              <a:rPr lang="nb-NO" sz="2000" dirty="0">
                <a:effectLst/>
              </a:rPr>
              <a:t>Dispensasjoner fra utdanningskravet</a:t>
            </a:r>
          </a:p>
          <a:p>
            <a:pPr marL="457200" indent="-457200">
              <a:buClr>
                <a:srgbClr val="EE7A7C"/>
              </a:buClr>
              <a:buFont typeface="+mj-lt"/>
              <a:buAutoNum type="arabicPeriod"/>
            </a:pPr>
            <a:r>
              <a:rPr lang="nb-NO" sz="2000" dirty="0">
                <a:effectLst/>
              </a:rPr>
              <a:t>Stedlige tilsyn med tvangsvedtaket</a:t>
            </a:r>
            <a:endParaRPr lang="nb-NO" sz="2000" dirty="0"/>
          </a:p>
          <a:p>
            <a:pPr marL="457200" indent="-457200">
              <a:buClr>
                <a:srgbClr val="EE7A7C"/>
              </a:buClr>
              <a:buFont typeface="+mj-lt"/>
              <a:buAutoNum type="arabicPeriod"/>
            </a:pPr>
            <a:r>
              <a:rPr lang="nb-NO" sz="2000" dirty="0"/>
              <a:t>Utforming av tjenester som tvangsforebyggende tiltak</a:t>
            </a:r>
            <a:endParaRPr lang="nb-NO" sz="2000" dirty="0">
              <a:effectLst/>
            </a:endParaRPr>
          </a:p>
        </p:txBody>
      </p:sp>
      <p:pic>
        <p:nvPicPr>
          <p:cNvPr id="6" name="Plassholder for bilde 5" descr="Et bilde som inneholder tekst, skilt, vektorgrafikk&#10;&#10;Automatisk generert beskrivelse">
            <a:extLst>
              <a:ext uri="{FF2B5EF4-FFF2-40B4-BE49-F238E27FC236}">
                <a16:creationId xmlns:a16="http://schemas.microsoft.com/office/drawing/2014/main" id="{D2F33D2C-90E8-44C6-840B-69B29EAD93A4}"/>
              </a:ext>
            </a:extLst>
          </p:cNvPr>
          <p:cNvPicPr>
            <a:picLocks noGrp="1" noChangeAspect="1"/>
          </p:cNvPicPr>
          <p:nvPr>
            <p:ph type="pic" sz="quarter" idx="10"/>
          </p:nvPr>
        </p:nvPicPr>
        <p:blipFill rotWithShape="1">
          <a:blip r:embed="rId3"/>
          <a:srcRect l="-18698" t="-9633" r="-17168" b="-10442"/>
          <a:stretch/>
        </p:blipFill>
        <p:spPr>
          <a:xfrm>
            <a:off x="5508376" y="1347614"/>
            <a:ext cx="2464869" cy="2464904"/>
          </a:xfrm>
          <a:noFill/>
        </p:spPr>
      </p:pic>
    </p:spTree>
    <p:extLst>
      <p:ext uri="{BB962C8B-B14F-4D97-AF65-F5344CB8AC3E}">
        <p14:creationId xmlns:p14="http://schemas.microsoft.com/office/powerpoint/2010/main" val="4106644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7F9C76C6-78FB-4DE1-B2EE-972736FB04E8}"/>
              </a:ext>
            </a:extLst>
          </p:cNvPr>
          <p:cNvSpPr>
            <a:spLocks noGrp="1"/>
          </p:cNvSpPr>
          <p:nvPr>
            <p:ph type="title"/>
          </p:nvPr>
        </p:nvSpPr>
        <p:spPr>
          <a:xfrm>
            <a:off x="-6" y="1350850"/>
            <a:ext cx="5400000" cy="2458920"/>
          </a:xfrm>
        </p:spPr>
        <p:txBody>
          <a:bodyPr/>
          <a:lstStyle/>
          <a:p>
            <a:r>
              <a:rPr lang="nb-NO" sz="2800"/>
              <a:t>Medvirkning og vektlegging </a:t>
            </a:r>
            <a:br>
              <a:rPr lang="nb-NO" sz="2800"/>
            </a:br>
            <a:r>
              <a:rPr lang="nb-NO" sz="2800"/>
              <a:t>av personens synspunkter</a:t>
            </a:r>
          </a:p>
        </p:txBody>
      </p:sp>
      <p:pic>
        <p:nvPicPr>
          <p:cNvPr id="5" name="Plassholder for bilde 5" descr="Sykle med personer kontur">
            <a:extLst>
              <a:ext uri="{FF2B5EF4-FFF2-40B4-BE49-F238E27FC236}">
                <a16:creationId xmlns:a16="http://schemas.microsoft.com/office/drawing/2014/main" id="{E23E2932-71B5-4EF9-A84C-E84D92C13F47}"/>
              </a:ext>
            </a:extLst>
          </p:cNvPr>
          <p:cNvPicPr>
            <a:picLocks noGrp="1" noChangeAspect="1"/>
          </p:cNvPicPr>
          <p:nvPr>
            <p:ph type="pic" sz="quarter" idx="10"/>
          </p:nvPr>
        </p:nvPicPr>
        <p:blipFill rotWithShape="1">
          <a:blip r:embed="rId3">
            <a:extLst>
              <a:ext uri="{96DAC541-7B7A-43D3-8B79-37D633B846F1}">
                <asvg:svgBlip xmlns:asvg="http://schemas.microsoft.com/office/drawing/2016/SVG/main" r:embed="rId4"/>
              </a:ext>
            </a:extLst>
          </a:blip>
          <a:stretch/>
        </p:blipFill>
        <p:spPr>
          <a:xfrm>
            <a:off x="5707158" y="1118651"/>
            <a:ext cx="2906198" cy="2906198"/>
          </a:xfrm>
        </p:spPr>
      </p:pic>
    </p:spTree>
    <p:extLst>
      <p:ext uri="{BB962C8B-B14F-4D97-AF65-F5344CB8AC3E}">
        <p14:creationId xmlns:p14="http://schemas.microsoft.com/office/powerpoint/2010/main" val="98215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485900" y="411510"/>
            <a:ext cx="6172200" cy="965262"/>
          </a:xfrm>
        </p:spPr>
        <p:txBody>
          <a:bodyPr>
            <a:normAutofit/>
          </a:bodyPr>
          <a:lstStyle/>
          <a:p>
            <a:r>
              <a:rPr lang="nb-NO" sz="2700"/>
              <a:t>Kommunen</a:t>
            </a:r>
            <a:endParaRPr lang="nb-NO" sz="2700" u="sng">
              <a:solidFill>
                <a:schemeClr val="accent1">
                  <a:lumMod val="75000"/>
                </a:schemeClr>
              </a:solidFill>
            </a:endParaRPr>
          </a:p>
        </p:txBody>
      </p:sp>
      <p:sp>
        <p:nvSpPr>
          <p:cNvPr id="3" name="Plassholder for innhold 2"/>
          <p:cNvSpPr>
            <a:spLocks noGrp="1"/>
          </p:cNvSpPr>
          <p:nvPr>
            <p:ph sz="half" idx="1"/>
          </p:nvPr>
        </p:nvSpPr>
        <p:spPr>
          <a:xfrm>
            <a:off x="1439544" y="3003906"/>
            <a:ext cx="3056256" cy="972000"/>
          </a:xfrm>
          <a:solidFill>
            <a:schemeClr val="bg1">
              <a:lumMod val="95000"/>
            </a:schemeClr>
          </a:solidFill>
        </p:spPr>
        <p:txBody>
          <a:bodyPr vert="horz" lIns="162000" tIns="45720" rIns="91440" bIns="45720" rtlCol="0" anchor="ctr">
            <a:normAutofit/>
          </a:bodyPr>
          <a:lstStyle/>
          <a:p>
            <a:pPr marL="0" indent="0">
              <a:buClr>
                <a:schemeClr val="accent5">
                  <a:lumMod val="75000"/>
                </a:schemeClr>
              </a:buClr>
              <a:buNone/>
            </a:pPr>
            <a:r>
              <a:rPr lang="nb-NO" sz="1800">
                <a:latin typeface="Calibri Light" panose="020F0302020204030204" pitchFamily="34" charset="0"/>
                <a:cs typeface="Calibri Light" panose="020F0302020204030204" pitchFamily="34" charset="0"/>
              </a:rPr>
              <a:t>14 saker – personen kan ikke gjøre seg opp noen mening</a:t>
            </a:r>
          </a:p>
        </p:txBody>
      </p:sp>
      <p:sp>
        <p:nvSpPr>
          <p:cNvPr id="4" name="Plassholder for innhold 3"/>
          <p:cNvSpPr>
            <a:spLocks noGrp="1"/>
          </p:cNvSpPr>
          <p:nvPr>
            <p:ph sz="half" idx="2"/>
          </p:nvPr>
        </p:nvSpPr>
        <p:spPr>
          <a:xfrm>
            <a:off x="4648200" y="1769566"/>
            <a:ext cx="4038600" cy="2206340"/>
          </a:xfrm>
          <a:solidFill>
            <a:schemeClr val="bg1">
              <a:lumMod val="95000"/>
            </a:schemeClr>
          </a:solidFill>
        </p:spPr>
        <p:txBody>
          <a:bodyPr vert="horz" lIns="324000" tIns="34290" rIns="162000" bIns="34290" rtlCol="0" anchor="ctr">
            <a:noAutofit/>
          </a:bodyPr>
          <a:lstStyle/>
          <a:p>
            <a:pPr marL="0" indent="0">
              <a:buNone/>
            </a:pPr>
            <a:endParaRPr lang="nb-NO" sz="1950" i="1">
              <a:latin typeface="Calibri Light" panose="020F0302020204030204" pitchFamily="34" charset="0"/>
              <a:cs typeface="Calibri Light" panose="020F0302020204030204" pitchFamily="34" charset="0"/>
            </a:endParaRPr>
          </a:p>
          <a:p>
            <a:pPr marL="0" indent="0">
              <a:buNone/>
            </a:pPr>
            <a:r>
              <a:rPr lang="nb-NO" sz="1950" i="1">
                <a:latin typeface="Calibri Light" panose="020F0302020204030204" pitchFamily="34" charset="0"/>
                <a:cs typeface="Calibri Light" panose="020F0302020204030204" pitchFamily="34" charset="0"/>
              </a:rPr>
              <a:t>På grunn av hans nedsatte språkkompetanse er det umulig å vite om han helt har forstått hva dette innebærer før han står i situasjonen</a:t>
            </a:r>
          </a:p>
        </p:txBody>
      </p:sp>
      <p:sp>
        <p:nvSpPr>
          <p:cNvPr id="5" name="TekstSylinder 4"/>
          <p:cNvSpPr txBox="1"/>
          <p:nvPr/>
        </p:nvSpPr>
        <p:spPr>
          <a:xfrm>
            <a:off x="4572000" y="1545636"/>
            <a:ext cx="651140" cy="1685077"/>
          </a:xfrm>
          <a:prstGeom prst="rect">
            <a:avLst/>
          </a:prstGeom>
          <a:noFill/>
        </p:spPr>
        <p:txBody>
          <a:bodyPr wrap="none" rtlCol="0">
            <a:spAutoFit/>
          </a:bodyPr>
          <a:lstStyle/>
          <a:p>
            <a:r>
              <a:rPr lang="nb-NO" sz="10350" i="1">
                <a:solidFill>
                  <a:schemeClr val="accent1">
                    <a:lumMod val="75000"/>
                  </a:schemeClr>
                </a:solidFill>
                <a:cs typeface="Calibri Light" panose="020F0302020204030204" pitchFamily="34" charset="0"/>
              </a:rPr>
              <a:t>”</a:t>
            </a:r>
            <a:endParaRPr lang="nb-NO" sz="600" i="1">
              <a:solidFill>
                <a:schemeClr val="accent1">
                  <a:lumMod val="75000"/>
                </a:schemeClr>
              </a:solidFill>
              <a:cs typeface="Calibri Light" panose="020F0302020204030204" pitchFamily="34" charset="0"/>
            </a:endParaRPr>
          </a:p>
        </p:txBody>
      </p:sp>
      <p:sp>
        <p:nvSpPr>
          <p:cNvPr id="6" name="Rektangel 5"/>
          <p:cNvSpPr/>
          <p:nvPr/>
        </p:nvSpPr>
        <p:spPr>
          <a:xfrm>
            <a:off x="470580" y="3003906"/>
            <a:ext cx="972000" cy="972000"/>
          </a:xfrm>
          <a:prstGeom prst="rect">
            <a:avLst/>
          </a:prstGeom>
          <a:solidFill>
            <a:srgbClr val="EE7A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4050" b="1">
                <a:solidFill>
                  <a:schemeClr val="accent1">
                    <a:lumMod val="75000"/>
                  </a:schemeClr>
                </a:solidFill>
              </a:rPr>
              <a:t>2</a:t>
            </a:r>
            <a:endParaRPr lang="nb-NO" sz="2100" b="1">
              <a:solidFill>
                <a:schemeClr val="accent1">
                  <a:lumMod val="75000"/>
                </a:schemeClr>
              </a:solidFill>
            </a:endParaRPr>
          </a:p>
        </p:txBody>
      </p:sp>
      <p:sp>
        <p:nvSpPr>
          <p:cNvPr id="7" name="Rektangel 6"/>
          <p:cNvSpPr/>
          <p:nvPr/>
        </p:nvSpPr>
        <p:spPr>
          <a:xfrm>
            <a:off x="467544" y="1785241"/>
            <a:ext cx="972000" cy="972000"/>
          </a:xfrm>
          <a:prstGeom prst="rect">
            <a:avLst/>
          </a:prstGeom>
          <a:solidFill>
            <a:srgbClr val="EE7A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4050" b="1">
                <a:solidFill>
                  <a:schemeClr val="accent1">
                    <a:lumMod val="75000"/>
                  </a:schemeClr>
                </a:solidFill>
              </a:rPr>
              <a:t>1</a:t>
            </a:r>
            <a:endParaRPr lang="nb-NO" sz="4950" b="1">
              <a:solidFill>
                <a:schemeClr val="accent1">
                  <a:lumMod val="75000"/>
                </a:schemeClr>
              </a:solidFill>
            </a:endParaRPr>
          </a:p>
        </p:txBody>
      </p:sp>
      <p:sp>
        <p:nvSpPr>
          <p:cNvPr id="8" name="TekstSylinder 7"/>
          <p:cNvSpPr txBox="1"/>
          <p:nvPr/>
        </p:nvSpPr>
        <p:spPr>
          <a:xfrm>
            <a:off x="1439544" y="1785242"/>
            <a:ext cx="3056256" cy="972000"/>
          </a:xfrm>
          <a:prstGeom prst="rect">
            <a:avLst/>
          </a:prstGeom>
          <a:solidFill>
            <a:schemeClr val="bg1">
              <a:lumMod val="95000"/>
            </a:schemeClr>
          </a:solidFill>
        </p:spPr>
        <p:txBody>
          <a:bodyPr wrap="square" lIns="162000" rtlCol="0" anchor="ctr">
            <a:noAutofit/>
          </a:bodyPr>
          <a:lstStyle/>
          <a:p>
            <a:pPr>
              <a:buClr>
                <a:schemeClr val="accent5">
                  <a:lumMod val="75000"/>
                </a:schemeClr>
              </a:buClr>
            </a:pPr>
            <a:r>
              <a:rPr lang="nb-NO">
                <a:latin typeface="Calibri Light" panose="020F0302020204030204" pitchFamily="34" charset="0"/>
                <a:cs typeface="Calibri Light" panose="020F0302020204030204" pitchFamily="34" charset="0"/>
              </a:rPr>
              <a:t>29 saker – begrenset eller ingen dokumentasjon på medvirkning</a:t>
            </a:r>
            <a:endParaRPr lang="nb-NO"/>
          </a:p>
        </p:txBody>
      </p:sp>
    </p:spTree>
    <p:extLst>
      <p:ext uri="{BB962C8B-B14F-4D97-AF65-F5344CB8AC3E}">
        <p14:creationId xmlns:p14="http://schemas.microsoft.com/office/powerpoint/2010/main" val="38907814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sz="half" idx="1"/>
          </p:nvPr>
        </p:nvSpPr>
        <p:spPr>
          <a:xfrm>
            <a:off x="2349996" y="1862826"/>
            <a:ext cx="5354352" cy="972108"/>
          </a:xfrm>
          <a:solidFill>
            <a:schemeClr val="bg1">
              <a:lumMod val="95000"/>
            </a:schemeClr>
          </a:solidFill>
        </p:spPr>
        <p:txBody>
          <a:bodyPr vert="horz" lIns="243000" tIns="34290" rIns="68580" bIns="34290" rtlCol="0" anchor="ctr">
            <a:normAutofit/>
          </a:bodyPr>
          <a:lstStyle/>
          <a:p>
            <a:pPr marL="0" indent="0">
              <a:buNone/>
            </a:pPr>
            <a:r>
              <a:rPr lang="nb-NO" sz="1800"/>
              <a:t>Fant ikke dokumentasjon på at Statsforvalteren selv snakker med den vedtaket gjelder</a:t>
            </a:r>
          </a:p>
        </p:txBody>
      </p:sp>
      <p:sp>
        <p:nvSpPr>
          <p:cNvPr id="2" name="Tittel 1"/>
          <p:cNvSpPr>
            <a:spLocks noGrp="1"/>
          </p:cNvSpPr>
          <p:nvPr>
            <p:ph type="title"/>
          </p:nvPr>
        </p:nvSpPr>
        <p:spPr>
          <a:xfrm>
            <a:off x="1485900" y="411510"/>
            <a:ext cx="6172200" cy="965262"/>
          </a:xfrm>
        </p:spPr>
        <p:txBody>
          <a:bodyPr>
            <a:normAutofit/>
          </a:bodyPr>
          <a:lstStyle/>
          <a:p>
            <a:r>
              <a:rPr lang="nb-NO" sz="2700"/>
              <a:t>Statsforvalteren</a:t>
            </a:r>
            <a:endParaRPr lang="nb-NO" sz="2700">
              <a:solidFill>
                <a:schemeClr val="accent1">
                  <a:lumMod val="75000"/>
                </a:schemeClr>
              </a:solidFill>
            </a:endParaRPr>
          </a:p>
        </p:txBody>
      </p:sp>
      <p:sp>
        <p:nvSpPr>
          <p:cNvPr id="4" name="Plassholder for innhold 3"/>
          <p:cNvSpPr>
            <a:spLocks noGrp="1"/>
          </p:cNvSpPr>
          <p:nvPr>
            <p:ph sz="half" idx="2"/>
          </p:nvPr>
        </p:nvSpPr>
        <p:spPr>
          <a:xfrm>
            <a:off x="2357754" y="3057804"/>
            <a:ext cx="5362188" cy="972108"/>
          </a:xfrm>
          <a:solidFill>
            <a:schemeClr val="bg1">
              <a:lumMod val="95000"/>
            </a:schemeClr>
          </a:solidFill>
        </p:spPr>
        <p:txBody>
          <a:bodyPr vert="horz" lIns="243000" tIns="34290" rIns="68580" bIns="34290" rtlCol="0" anchor="ctr">
            <a:normAutofit/>
          </a:bodyPr>
          <a:lstStyle/>
          <a:p>
            <a:pPr marL="0" indent="0">
              <a:buNone/>
            </a:pPr>
            <a:r>
              <a:rPr lang="nb-NO" sz="1800"/>
              <a:t>Synspunktene til den vedtaket gjelder </a:t>
            </a:r>
            <a:br>
              <a:rPr lang="nb-NO" sz="1800"/>
            </a:br>
            <a:r>
              <a:rPr lang="nb-NO" sz="1800"/>
              <a:t>er i liten grad beskrevet i vedtak</a:t>
            </a:r>
            <a:endParaRPr lang="nb-NO"/>
          </a:p>
        </p:txBody>
      </p:sp>
      <p:sp>
        <p:nvSpPr>
          <p:cNvPr id="6" name="Rektangel 5"/>
          <p:cNvSpPr/>
          <p:nvPr/>
        </p:nvSpPr>
        <p:spPr>
          <a:xfrm>
            <a:off x="1385646" y="3057804"/>
            <a:ext cx="972000" cy="972108"/>
          </a:xfrm>
          <a:prstGeom prst="rect">
            <a:avLst/>
          </a:prstGeom>
          <a:solidFill>
            <a:srgbClr val="EE7A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4050" b="1">
                <a:solidFill>
                  <a:schemeClr val="accent1">
                    <a:lumMod val="75000"/>
                  </a:schemeClr>
                </a:solidFill>
              </a:rPr>
              <a:t>2</a:t>
            </a:r>
            <a:endParaRPr lang="nb-NO" sz="3000" b="1">
              <a:solidFill>
                <a:schemeClr val="accent1">
                  <a:lumMod val="75000"/>
                </a:schemeClr>
              </a:solidFill>
            </a:endParaRPr>
          </a:p>
        </p:txBody>
      </p:sp>
      <p:sp>
        <p:nvSpPr>
          <p:cNvPr id="7" name="Rektangel 6"/>
          <p:cNvSpPr/>
          <p:nvPr/>
        </p:nvSpPr>
        <p:spPr>
          <a:xfrm>
            <a:off x="1709682" y="1815666"/>
            <a:ext cx="216024" cy="5400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8" name="Rektangel 7"/>
          <p:cNvSpPr/>
          <p:nvPr/>
        </p:nvSpPr>
        <p:spPr>
          <a:xfrm>
            <a:off x="1385646" y="1862826"/>
            <a:ext cx="972000" cy="972108"/>
          </a:xfrm>
          <a:prstGeom prst="rect">
            <a:avLst/>
          </a:prstGeom>
          <a:solidFill>
            <a:srgbClr val="EE7A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4050" b="1">
                <a:solidFill>
                  <a:schemeClr val="accent1">
                    <a:lumMod val="75000"/>
                  </a:schemeClr>
                </a:solidFill>
              </a:rPr>
              <a:t>1</a:t>
            </a:r>
            <a:endParaRPr lang="nb-NO" sz="6600" b="1">
              <a:solidFill>
                <a:schemeClr val="accent1">
                  <a:lumMod val="75000"/>
                </a:schemeClr>
              </a:solidFill>
            </a:endParaRPr>
          </a:p>
        </p:txBody>
      </p:sp>
    </p:spTree>
    <p:extLst>
      <p:ext uri="{BB962C8B-B14F-4D97-AF65-F5344CB8AC3E}">
        <p14:creationId xmlns:p14="http://schemas.microsoft.com/office/powerpoint/2010/main" val="2078504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bilde 4">
            <a:extLst>
              <a:ext uri="{FF2B5EF4-FFF2-40B4-BE49-F238E27FC236}">
                <a16:creationId xmlns:a16="http://schemas.microsoft.com/office/drawing/2014/main" id="{A9242AE7-09EC-45A9-B725-67D2A802DA2C}"/>
              </a:ext>
            </a:extLst>
          </p:cNvPr>
          <p:cNvSpPr>
            <a:spLocks noGrp="1"/>
          </p:cNvSpPr>
          <p:nvPr>
            <p:ph type="pic" sz="quarter" idx="10"/>
          </p:nvPr>
        </p:nvSpPr>
        <p:spPr/>
      </p:sp>
      <p:sp>
        <p:nvSpPr>
          <p:cNvPr id="2" name="Tittel 1"/>
          <p:cNvSpPr>
            <a:spLocks noGrp="1"/>
          </p:cNvSpPr>
          <p:nvPr>
            <p:ph type="title"/>
          </p:nvPr>
        </p:nvSpPr>
        <p:spPr>
          <a:xfrm>
            <a:off x="-4" y="1350850"/>
            <a:ext cx="5400000" cy="2458920"/>
          </a:xfrm>
        </p:spPr>
        <p:txBody>
          <a:bodyPr>
            <a:normAutofit/>
          </a:bodyPr>
          <a:lstStyle/>
          <a:p>
            <a:r>
              <a:rPr lang="nb-NO"/>
              <a:t>Statsforvalterens overprøvingsvedtak</a:t>
            </a:r>
          </a:p>
        </p:txBody>
      </p:sp>
      <p:sp>
        <p:nvSpPr>
          <p:cNvPr id="3" name="Plassholder for innhold 2"/>
          <p:cNvSpPr>
            <a:spLocks noGrp="1"/>
          </p:cNvSpPr>
          <p:nvPr>
            <p:ph type="subTitle" idx="4294967295"/>
          </p:nvPr>
        </p:nvSpPr>
        <p:spPr>
          <a:xfrm>
            <a:off x="0" y="2986088"/>
            <a:ext cx="6400800" cy="1314450"/>
          </a:xfrm>
        </p:spPr>
        <p:txBody>
          <a:bodyPr>
            <a:normAutofit/>
          </a:bodyPr>
          <a:lstStyle/>
          <a:p>
            <a:endParaRPr lang="nb-NO"/>
          </a:p>
          <a:p>
            <a:endParaRPr lang="nb-NO"/>
          </a:p>
          <a:p>
            <a:endParaRPr lang="nb-NO"/>
          </a:p>
        </p:txBody>
      </p:sp>
    </p:spTree>
    <p:extLst>
      <p:ext uri="{BB962C8B-B14F-4D97-AF65-F5344CB8AC3E}">
        <p14:creationId xmlns:p14="http://schemas.microsoft.com/office/powerpoint/2010/main" val="2341604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7C91285-EFA4-4D40-832B-79A73ACCB139}"/>
              </a:ext>
            </a:extLst>
          </p:cNvPr>
          <p:cNvSpPr>
            <a:spLocks noGrp="1"/>
          </p:cNvSpPr>
          <p:nvPr>
            <p:ph type="title"/>
          </p:nvPr>
        </p:nvSpPr>
        <p:spPr>
          <a:xfrm>
            <a:off x="457200" y="205979"/>
            <a:ext cx="8229600" cy="857250"/>
          </a:xfrm>
        </p:spPr>
        <p:txBody>
          <a:bodyPr anchor="ctr">
            <a:normAutofit fontScale="90000"/>
          </a:bodyPr>
          <a:lstStyle/>
          <a:p>
            <a:pPr>
              <a:lnSpc>
                <a:spcPct val="90000"/>
              </a:lnSpc>
            </a:pPr>
            <a:br>
              <a:rPr lang="nb-NO" sz="2600"/>
            </a:br>
            <a:r>
              <a:rPr lang="nb-NO" sz="2600"/>
              <a:t>OM CRPD - 3 spørsmål med betydning for rettsikkerhet for utviklingshemmede </a:t>
            </a:r>
          </a:p>
        </p:txBody>
      </p:sp>
      <p:sp>
        <p:nvSpPr>
          <p:cNvPr id="4" name="Plassholder for innhold 3">
            <a:extLst>
              <a:ext uri="{FF2B5EF4-FFF2-40B4-BE49-F238E27FC236}">
                <a16:creationId xmlns:a16="http://schemas.microsoft.com/office/drawing/2014/main" id="{2B6C5403-B786-4E1E-ADEB-BAAE02C9800A}"/>
              </a:ext>
            </a:extLst>
          </p:cNvPr>
          <p:cNvSpPr>
            <a:spLocks noGrp="1"/>
          </p:cNvSpPr>
          <p:nvPr>
            <p:ph idx="1"/>
          </p:nvPr>
        </p:nvSpPr>
        <p:spPr>
          <a:xfrm>
            <a:off x="457200" y="1218826"/>
            <a:ext cx="8229600" cy="3232130"/>
          </a:xfrm>
        </p:spPr>
        <p:txBody>
          <a:bodyPr vert="horz" lIns="91440" tIns="45720" rIns="91440" bIns="45720" rtlCol="0" anchor="t">
            <a:normAutofit lnSpcReduction="10000"/>
          </a:bodyPr>
          <a:lstStyle/>
          <a:p>
            <a:pPr marL="0" indent="0">
              <a:buNone/>
            </a:pPr>
            <a:r>
              <a:rPr lang="nb-NO"/>
              <a:t>	</a:t>
            </a:r>
          </a:p>
          <a:p>
            <a:r>
              <a:rPr lang="nb-NO"/>
              <a:t>Hva er </a:t>
            </a:r>
            <a:r>
              <a:rPr lang="nb-NO" err="1"/>
              <a:t>CRPDs</a:t>
            </a:r>
            <a:r>
              <a:rPr lang="nb-NO"/>
              <a:t> status i norsk rett nå og hva kan vi forvente av ny regjering  ?</a:t>
            </a:r>
          </a:p>
          <a:p>
            <a:r>
              <a:rPr lang="nb-NO"/>
              <a:t>Hva betyr </a:t>
            </a:r>
            <a:r>
              <a:rPr lang="nb-NO" err="1"/>
              <a:t>CRPDs</a:t>
            </a:r>
            <a:r>
              <a:rPr lang="nb-NO"/>
              <a:t> prinsipp om selvbestemmelse og plikt til å anerkjenne rettslig handleevne og å sikre beslutningsstøtte </a:t>
            </a:r>
          </a:p>
          <a:p>
            <a:r>
              <a:rPr lang="nb-NO"/>
              <a:t>Hva betyr </a:t>
            </a:r>
            <a:r>
              <a:rPr lang="nb-NO" err="1"/>
              <a:t>CRPDs</a:t>
            </a:r>
            <a:r>
              <a:rPr lang="nb-NO"/>
              <a:t> </a:t>
            </a:r>
            <a:r>
              <a:rPr lang="nb-NO" sz="2400"/>
              <a:t>plik</a:t>
            </a:r>
            <a:r>
              <a:rPr lang="nb-NO"/>
              <a:t>t </a:t>
            </a:r>
            <a:r>
              <a:rPr lang="nb-NO" sz="2400"/>
              <a:t>til å sikre personlig frihet og sikkerhet uavhengig av funksjonsevne </a:t>
            </a:r>
            <a:r>
              <a:rPr lang="nb-NO"/>
              <a:t>?</a:t>
            </a:r>
            <a:endParaRPr lang="nb-NO">
              <a:ea typeface="Roboto"/>
            </a:endParaRPr>
          </a:p>
        </p:txBody>
      </p:sp>
    </p:spTree>
    <p:extLst>
      <p:ext uri="{BB962C8B-B14F-4D97-AF65-F5344CB8AC3E}">
        <p14:creationId xmlns:p14="http://schemas.microsoft.com/office/powerpoint/2010/main" val="17411832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485900" y="411510"/>
            <a:ext cx="6172200" cy="965262"/>
          </a:xfrm>
        </p:spPr>
        <p:txBody>
          <a:bodyPr>
            <a:normAutofit/>
          </a:bodyPr>
          <a:lstStyle/>
          <a:p>
            <a:r>
              <a:rPr lang="nb-NO"/>
              <a:t>Begrunnelser og vurderinger</a:t>
            </a:r>
          </a:p>
        </p:txBody>
      </p:sp>
      <p:sp>
        <p:nvSpPr>
          <p:cNvPr id="3" name="Plassholder for innhold 2"/>
          <p:cNvSpPr>
            <a:spLocks noGrp="1"/>
          </p:cNvSpPr>
          <p:nvPr>
            <p:ph sz="half" idx="1"/>
          </p:nvPr>
        </p:nvSpPr>
        <p:spPr>
          <a:xfrm>
            <a:off x="457200" y="1815666"/>
            <a:ext cx="4006788" cy="2646294"/>
          </a:xfrm>
        </p:spPr>
        <p:txBody>
          <a:bodyPr>
            <a:normAutofit/>
          </a:bodyPr>
          <a:lstStyle/>
          <a:p>
            <a:pPr marL="273050" indent="-273050">
              <a:buClr>
                <a:schemeClr val="accent5">
                  <a:lumMod val="75000"/>
                </a:schemeClr>
              </a:buClr>
              <a:buFont typeface="+mj-lt"/>
              <a:buAutoNum type="arabicPeriod"/>
            </a:pPr>
            <a:r>
              <a:rPr lang="nb-NO" sz="1950"/>
              <a:t>Som regel er ikke alle vilkårene vurdert</a:t>
            </a:r>
          </a:p>
          <a:p>
            <a:pPr marL="273050" indent="-273050">
              <a:buClr>
                <a:schemeClr val="accent5">
                  <a:lumMod val="75000"/>
                </a:schemeClr>
              </a:buClr>
              <a:buFont typeface="+mj-lt"/>
              <a:buAutoNum type="arabicPeriod"/>
            </a:pPr>
            <a:r>
              <a:rPr lang="nb-NO" sz="1950"/>
              <a:t>Selvbestemmelse tas ikke inn i vurderingen av tvang er  forholdsmessig</a:t>
            </a:r>
          </a:p>
        </p:txBody>
      </p:sp>
      <p:sp>
        <p:nvSpPr>
          <p:cNvPr id="4" name="Plassholder for innhold 3"/>
          <p:cNvSpPr>
            <a:spLocks noGrp="1"/>
          </p:cNvSpPr>
          <p:nvPr>
            <p:ph sz="half" idx="2"/>
          </p:nvPr>
        </p:nvSpPr>
        <p:spPr>
          <a:xfrm>
            <a:off x="4648200" y="1815666"/>
            <a:ext cx="4038600" cy="2646294"/>
          </a:xfrm>
        </p:spPr>
        <p:txBody>
          <a:bodyPr>
            <a:normAutofit/>
          </a:bodyPr>
          <a:lstStyle/>
          <a:p>
            <a:pPr marL="385763" indent="-385763">
              <a:buClr>
                <a:schemeClr val="accent5">
                  <a:lumMod val="75000"/>
                </a:schemeClr>
              </a:buClr>
              <a:buFont typeface="+mj-lt"/>
              <a:buAutoNum type="arabicPeriod" startAt="3"/>
            </a:pPr>
            <a:r>
              <a:rPr lang="nb-NO" sz="1950"/>
              <a:t>Ingen vurdering av skadelige virkninger av tvang  </a:t>
            </a:r>
          </a:p>
          <a:p>
            <a:pPr marL="385763" indent="-385763">
              <a:buClr>
                <a:schemeClr val="accent5">
                  <a:lumMod val="75000"/>
                </a:schemeClr>
              </a:buClr>
              <a:buFont typeface="+mj-lt"/>
              <a:buAutoNum type="arabicPeriod" startAt="3"/>
            </a:pPr>
            <a:r>
              <a:rPr lang="nb-NO" sz="1950"/>
              <a:t>Ustrakt bruk av standardvurderinger</a:t>
            </a:r>
          </a:p>
        </p:txBody>
      </p:sp>
    </p:spTree>
    <p:extLst>
      <p:ext uri="{BB962C8B-B14F-4D97-AF65-F5344CB8AC3E}">
        <p14:creationId xmlns:p14="http://schemas.microsoft.com/office/powerpoint/2010/main" val="23077906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86754B55-1332-4AAC-9506-F073F9B975FA}"/>
              </a:ext>
            </a:extLst>
          </p:cNvPr>
          <p:cNvPicPr>
            <a:picLocks noChangeAspect="1"/>
          </p:cNvPicPr>
          <p:nvPr/>
        </p:nvPicPr>
        <p:blipFill>
          <a:blip r:embed="rId3"/>
          <a:stretch>
            <a:fillRect/>
          </a:stretch>
        </p:blipFill>
        <p:spPr>
          <a:xfrm>
            <a:off x="4288379" y="662209"/>
            <a:ext cx="4060492" cy="3639190"/>
          </a:xfrm>
          <a:prstGeom prst="rect">
            <a:avLst/>
          </a:prstGeom>
          <a:noFill/>
        </p:spPr>
      </p:pic>
      <p:sp>
        <p:nvSpPr>
          <p:cNvPr id="2" name="Tittel 1"/>
          <p:cNvSpPr>
            <a:spLocks noGrp="1"/>
          </p:cNvSpPr>
          <p:nvPr>
            <p:ph type="title"/>
          </p:nvPr>
        </p:nvSpPr>
        <p:spPr>
          <a:xfrm>
            <a:off x="-4" y="1350850"/>
            <a:ext cx="4572004" cy="2458920"/>
          </a:xfrm>
        </p:spPr>
        <p:txBody>
          <a:bodyPr anchor="ctr">
            <a:normAutofit/>
          </a:bodyPr>
          <a:lstStyle/>
          <a:p>
            <a:r>
              <a:rPr lang="nb-NO"/>
              <a:t>Underretning og informasjon </a:t>
            </a:r>
          </a:p>
        </p:txBody>
      </p:sp>
    </p:spTree>
    <p:extLst>
      <p:ext uri="{BB962C8B-B14F-4D97-AF65-F5344CB8AC3E}">
        <p14:creationId xmlns:p14="http://schemas.microsoft.com/office/powerpoint/2010/main" val="14329520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485900" y="235799"/>
            <a:ext cx="6172200" cy="907201"/>
          </a:xfrm>
        </p:spPr>
        <p:txBody>
          <a:bodyPr>
            <a:normAutofit/>
          </a:bodyPr>
          <a:lstStyle/>
          <a:p>
            <a:r>
              <a:rPr lang="nb-NO" sz="2700" dirty="0"/>
              <a:t>Statsforvalteren</a:t>
            </a:r>
          </a:p>
        </p:txBody>
      </p:sp>
      <p:sp>
        <p:nvSpPr>
          <p:cNvPr id="3" name="Plassholder for innhold 2"/>
          <p:cNvSpPr>
            <a:spLocks noGrp="1"/>
          </p:cNvSpPr>
          <p:nvPr>
            <p:ph idx="1"/>
          </p:nvPr>
        </p:nvSpPr>
        <p:spPr/>
        <p:txBody>
          <a:bodyPr>
            <a:normAutofit/>
          </a:bodyPr>
          <a:lstStyle/>
          <a:p>
            <a:pPr>
              <a:buClr>
                <a:schemeClr val="accent5">
                  <a:lumMod val="75000"/>
                </a:schemeClr>
              </a:buClr>
            </a:pPr>
            <a:endParaRPr lang="nb-NO" b="0"/>
          </a:p>
          <a:p>
            <a:pPr marL="0" indent="0">
              <a:buClr>
                <a:schemeClr val="accent5">
                  <a:lumMod val="75000"/>
                </a:schemeClr>
              </a:buClr>
              <a:buNone/>
            </a:pPr>
            <a:endParaRPr lang="nb-NO"/>
          </a:p>
        </p:txBody>
      </p:sp>
      <p:sp>
        <p:nvSpPr>
          <p:cNvPr id="4" name="Plassholder for innhold 2"/>
          <p:cNvSpPr txBox="1">
            <a:spLocks/>
          </p:cNvSpPr>
          <p:nvPr/>
        </p:nvSpPr>
        <p:spPr>
          <a:xfrm>
            <a:off x="2303748" y="1862826"/>
            <a:ext cx="5354352" cy="972108"/>
          </a:xfrm>
          <a:prstGeom prst="rect">
            <a:avLst/>
          </a:prstGeom>
          <a:solidFill>
            <a:schemeClr val="bg1">
              <a:lumMod val="95000"/>
            </a:schemeClr>
          </a:solidFill>
        </p:spPr>
        <p:txBody>
          <a:bodyPr vert="horz" lIns="243000" tIns="34290" rIns="68580" bIns="34290" rtlCol="0" anchor="ctr">
            <a:normAutofit/>
          </a:bodyPr>
          <a:lstStyle>
            <a:lvl1pPr marL="342900" indent="-342900" algn="l" defTabSz="914400" rtl="0" eaLnBrk="1" latinLnBrk="0" hangingPunct="1">
              <a:spcBef>
                <a:spcPct val="20000"/>
              </a:spcBef>
              <a:buClr>
                <a:srgbClr val="9A4DAD"/>
              </a:buClr>
              <a:buFont typeface="Wingdings" pitchFamily="2" charset="2"/>
              <a:buChar char="§"/>
              <a:defRPr sz="3200" b="1" kern="1200" baseline="0">
                <a:solidFill>
                  <a:schemeClr val="tx1">
                    <a:lumMod val="75000"/>
                    <a:lumOff val="25000"/>
                  </a:schemeClr>
                </a:solidFill>
                <a:latin typeface="Arial" pitchFamily="34" charset="0"/>
                <a:ea typeface="+mn-ea"/>
                <a:cs typeface="Arial" pitchFamily="34" charset="0"/>
              </a:defRPr>
            </a:lvl1pPr>
            <a:lvl2pPr marL="742950" indent="-285750" algn="l" defTabSz="914400" rtl="0" eaLnBrk="1" latinLnBrk="0" hangingPunct="1">
              <a:spcBef>
                <a:spcPct val="20000"/>
              </a:spcBef>
              <a:buClr>
                <a:srgbClr val="9A4DAD"/>
              </a:buClr>
              <a:buFont typeface="Arial" pitchFamily="34" charset="0"/>
              <a:buChar char="•"/>
              <a:defRPr sz="2800" kern="1200">
                <a:solidFill>
                  <a:schemeClr val="tx1">
                    <a:lumMod val="75000"/>
                    <a:lumOff val="25000"/>
                  </a:schemeClr>
                </a:solidFill>
                <a:latin typeface="Arial" pitchFamily="34" charset="0"/>
                <a:ea typeface="+mn-ea"/>
                <a:cs typeface="Arial" pitchFamily="34" charset="0"/>
              </a:defRPr>
            </a:lvl2pPr>
            <a:lvl3pPr marL="1143000" indent="-228600" algn="l" defTabSz="914400" rtl="0" eaLnBrk="1" latinLnBrk="0" hangingPunct="1">
              <a:spcBef>
                <a:spcPct val="20000"/>
              </a:spcBef>
              <a:buClr>
                <a:srgbClr val="9A4DAD"/>
              </a:buClr>
              <a:buFont typeface="Wingdings" pitchFamily="2" charset="2"/>
              <a:buChar char="§"/>
              <a:defRPr sz="2400" kern="1200">
                <a:solidFill>
                  <a:schemeClr val="tx1">
                    <a:lumMod val="75000"/>
                    <a:lumOff val="25000"/>
                  </a:schemeClr>
                </a:solidFill>
                <a:latin typeface="Arial" pitchFamily="34" charset="0"/>
                <a:ea typeface="+mn-ea"/>
                <a:cs typeface="Arial" pitchFamily="34" charset="0"/>
              </a:defRPr>
            </a:lvl3pPr>
            <a:lvl4pPr marL="1600200" indent="-228600" algn="l" defTabSz="914400" rtl="0" eaLnBrk="1" latinLnBrk="0" hangingPunct="1">
              <a:spcBef>
                <a:spcPct val="20000"/>
              </a:spcBef>
              <a:buClr>
                <a:srgbClr val="9A4DAD"/>
              </a:buClr>
              <a:buFont typeface="Wingdings" pitchFamily="2" charset="2"/>
              <a:buChar char="§"/>
              <a:defRPr sz="2000" kern="1200">
                <a:solidFill>
                  <a:schemeClr val="tx1">
                    <a:lumMod val="75000"/>
                    <a:lumOff val="25000"/>
                  </a:schemeClr>
                </a:solidFill>
                <a:latin typeface="Arial" pitchFamily="34" charset="0"/>
                <a:ea typeface="+mn-ea"/>
                <a:cs typeface="Arial" pitchFamily="34" charset="0"/>
              </a:defRPr>
            </a:lvl4pPr>
            <a:lvl5pPr marL="2057400" indent="-228600" algn="l" defTabSz="914400" rtl="0" eaLnBrk="1" latinLnBrk="0" hangingPunct="1">
              <a:spcBef>
                <a:spcPct val="20000"/>
              </a:spcBef>
              <a:buClr>
                <a:srgbClr val="9A4DAD"/>
              </a:buClr>
              <a:buFont typeface="Wingdings" pitchFamily="2" charset="2"/>
              <a:buChar char="§"/>
              <a:defRPr sz="2000" kern="1200">
                <a:solidFill>
                  <a:schemeClr val="tx1">
                    <a:lumMod val="75000"/>
                    <a:lumOff val="2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chemeClr val="accent5">
                  <a:lumMod val="75000"/>
                </a:schemeClr>
              </a:buClr>
              <a:buNone/>
            </a:pPr>
            <a:r>
              <a:rPr lang="nb-NO" sz="1800" b="0"/>
              <a:t>Den utviklingshemmede står ikke som mottaker </a:t>
            </a:r>
            <a:br>
              <a:rPr lang="nb-NO" sz="1800" b="0"/>
            </a:br>
            <a:r>
              <a:rPr lang="nb-NO" sz="1800" b="0"/>
              <a:t>på ett eneste vedtak</a:t>
            </a:r>
          </a:p>
        </p:txBody>
      </p:sp>
      <p:sp>
        <p:nvSpPr>
          <p:cNvPr id="5" name="Plassholder for innhold 3"/>
          <p:cNvSpPr txBox="1">
            <a:spLocks/>
          </p:cNvSpPr>
          <p:nvPr/>
        </p:nvSpPr>
        <p:spPr>
          <a:xfrm>
            <a:off x="2303748" y="3057804"/>
            <a:ext cx="5362188" cy="972108"/>
          </a:xfrm>
          <a:prstGeom prst="rect">
            <a:avLst/>
          </a:prstGeom>
          <a:solidFill>
            <a:schemeClr val="bg1">
              <a:lumMod val="95000"/>
            </a:schemeClr>
          </a:solidFill>
        </p:spPr>
        <p:txBody>
          <a:bodyPr lIns="243000" anchor="ctr">
            <a:normAutofit/>
          </a:bodyPr>
          <a:lstStyle>
            <a:lvl1pPr marL="342900" indent="-342900" algn="l" defTabSz="914400" rtl="0" eaLnBrk="1" latinLnBrk="0" hangingPunct="1">
              <a:spcBef>
                <a:spcPct val="20000"/>
              </a:spcBef>
              <a:buClr>
                <a:srgbClr val="9A4DAD"/>
              </a:buClr>
              <a:buFont typeface="Wingdings" pitchFamily="2" charset="2"/>
              <a:buChar char="§"/>
              <a:defRPr sz="3200" b="1" kern="1200">
                <a:solidFill>
                  <a:schemeClr val="tx1">
                    <a:lumMod val="75000"/>
                    <a:lumOff val="25000"/>
                  </a:schemeClr>
                </a:solidFill>
                <a:latin typeface="Arial" pitchFamily="34" charset="0"/>
                <a:ea typeface="+mn-ea"/>
                <a:cs typeface="Arial" pitchFamily="34" charset="0"/>
              </a:defRPr>
            </a:lvl1pPr>
            <a:lvl2pPr marL="742950" indent="-285750" algn="l" defTabSz="914400" rtl="0" eaLnBrk="1" latinLnBrk="0" hangingPunct="1">
              <a:spcBef>
                <a:spcPct val="20000"/>
              </a:spcBef>
              <a:buClr>
                <a:srgbClr val="9A4DAD"/>
              </a:buClr>
              <a:buFont typeface="Arial" pitchFamily="34" charset="0"/>
              <a:buChar char="•"/>
              <a:defRPr sz="2800" kern="1200">
                <a:solidFill>
                  <a:schemeClr val="tx1">
                    <a:lumMod val="75000"/>
                    <a:lumOff val="25000"/>
                  </a:schemeClr>
                </a:solidFill>
                <a:latin typeface="Arial" pitchFamily="34" charset="0"/>
                <a:ea typeface="+mn-ea"/>
                <a:cs typeface="Arial" pitchFamily="34" charset="0"/>
              </a:defRPr>
            </a:lvl2pPr>
            <a:lvl3pPr marL="1143000" indent="-228600" algn="l" defTabSz="914400" rtl="0" eaLnBrk="1" latinLnBrk="0" hangingPunct="1">
              <a:spcBef>
                <a:spcPct val="20000"/>
              </a:spcBef>
              <a:buClr>
                <a:srgbClr val="9A4DAD"/>
              </a:buClr>
              <a:buFont typeface="Wingdings" pitchFamily="2" charset="2"/>
              <a:buChar char="§"/>
              <a:defRPr sz="2400" kern="1200">
                <a:solidFill>
                  <a:schemeClr val="tx1">
                    <a:lumMod val="75000"/>
                    <a:lumOff val="25000"/>
                  </a:schemeClr>
                </a:solidFill>
                <a:latin typeface="Arial" pitchFamily="34" charset="0"/>
                <a:ea typeface="+mn-ea"/>
                <a:cs typeface="Arial" pitchFamily="34" charset="0"/>
              </a:defRPr>
            </a:lvl3pPr>
            <a:lvl4pPr marL="1600200" indent="-228600" algn="l" defTabSz="914400" rtl="0" eaLnBrk="1" latinLnBrk="0" hangingPunct="1">
              <a:spcBef>
                <a:spcPct val="20000"/>
              </a:spcBef>
              <a:buClr>
                <a:srgbClr val="9A4DAD"/>
              </a:buClr>
              <a:buFont typeface="Wingdings" pitchFamily="2" charset="2"/>
              <a:buChar char="§"/>
              <a:defRPr sz="2000" kern="1200">
                <a:solidFill>
                  <a:schemeClr val="tx1">
                    <a:lumMod val="75000"/>
                    <a:lumOff val="25000"/>
                  </a:schemeClr>
                </a:solidFill>
                <a:latin typeface="Arial" pitchFamily="34" charset="0"/>
                <a:ea typeface="+mn-ea"/>
                <a:cs typeface="Arial" pitchFamily="34" charset="0"/>
              </a:defRPr>
            </a:lvl4pPr>
            <a:lvl5pPr marL="2057400" indent="-228600" algn="l" defTabSz="914400" rtl="0" eaLnBrk="1" latinLnBrk="0" hangingPunct="1">
              <a:spcBef>
                <a:spcPct val="20000"/>
              </a:spcBef>
              <a:buClr>
                <a:srgbClr val="9A4DAD"/>
              </a:buClr>
              <a:buFont typeface="Wingdings" pitchFamily="2" charset="2"/>
              <a:buChar char="§"/>
              <a:defRPr sz="2000" kern="1200">
                <a:solidFill>
                  <a:schemeClr val="tx1">
                    <a:lumMod val="75000"/>
                    <a:lumOff val="2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chemeClr val="accent5">
                  <a:lumMod val="75000"/>
                </a:schemeClr>
              </a:buClr>
              <a:buNone/>
            </a:pPr>
            <a:r>
              <a:rPr lang="nb-NO" sz="1800" b="0"/>
              <a:t>Ikke dokumentert om vedkommende er orientert om vedtaket, klageadgangen og mulighet til fritt rettsråd</a:t>
            </a:r>
          </a:p>
        </p:txBody>
      </p:sp>
      <p:sp>
        <p:nvSpPr>
          <p:cNvPr id="6" name="Rektangel 5"/>
          <p:cNvSpPr/>
          <p:nvPr/>
        </p:nvSpPr>
        <p:spPr>
          <a:xfrm>
            <a:off x="1331640" y="3057804"/>
            <a:ext cx="972000" cy="972108"/>
          </a:xfrm>
          <a:prstGeom prst="rect">
            <a:avLst/>
          </a:prstGeom>
          <a:solidFill>
            <a:srgbClr val="FF88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4050" b="1">
                <a:solidFill>
                  <a:schemeClr val="tx1"/>
                </a:solidFill>
              </a:rPr>
              <a:t>2</a:t>
            </a:r>
            <a:endParaRPr lang="nb-NO" sz="2100" b="1">
              <a:solidFill>
                <a:schemeClr val="tx1"/>
              </a:solidFill>
            </a:endParaRPr>
          </a:p>
        </p:txBody>
      </p:sp>
      <p:sp>
        <p:nvSpPr>
          <p:cNvPr id="7" name="Rektangel 6"/>
          <p:cNvSpPr/>
          <p:nvPr/>
        </p:nvSpPr>
        <p:spPr>
          <a:xfrm>
            <a:off x="1331640" y="1862826"/>
            <a:ext cx="972000" cy="972108"/>
          </a:xfrm>
          <a:prstGeom prst="rect">
            <a:avLst/>
          </a:prstGeom>
          <a:solidFill>
            <a:srgbClr val="FF88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4050" b="1">
                <a:solidFill>
                  <a:schemeClr val="tx1"/>
                </a:solidFill>
              </a:rPr>
              <a:t>1</a:t>
            </a:r>
            <a:endParaRPr lang="nb-NO" sz="4950" b="1">
              <a:solidFill>
                <a:schemeClr val="tx1"/>
              </a:solidFill>
            </a:endParaRPr>
          </a:p>
        </p:txBody>
      </p:sp>
    </p:spTree>
    <p:extLst>
      <p:ext uri="{BB962C8B-B14F-4D97-AF65-F5344CB8AC3E}">
        <p14:creationId xmlns:p14="http://schemas.microsoft.com/office/powerpoint/2010/main" val="18830741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bilde 4" descr="Et bilde som inneholder visittkort, vektorgrafikk&#10;&#10;Automatisk generert beskrivelse">
            <a:extLst>
              <a:ext uri="{FF2B5EF4-FFF2-40B4-BE49-F238E27FC236}">
                <a16:creationId xmlns:a16="http://schemas.microsoft.com/office/drawing/2014/main" id="{C9AD2DE2-60E3-49F9-BB8D-2E1BDFDE7B49}"/>
              </a:ext>
            </a:extLst>
          </p:cNvPr>
          <p:cNvPicPr>
            <a:picLocks noGrp="1" noChangeAspect="1"/>
          </p:cNvPicPr>
          <p:nvPr>
            <p:ph type="pic" sz="quarter" idx="10"/>
          </p:nvPr>
        </p:nvPicPr>
        <p:blipFill rotWithShape="1">
          <a:blip r:embed="rId3"/>
          <a:srcRect t="9387" b="14782"/>
          <a:stretch/>
        </p:blipFill>
        <p:spPr>
          <a:xfrm>
            <a:off x="4383157" y="1350850"/>
            <a:ext cx="4914158" cy="2484000"/>
          </a:xfrm>
        </p:spPr>
      </p:pic>
      <p:sp>
        <p:nvSpPr>
          <p:cNvPr id="2" name="Tittel 1"/>
          <p:cNvSpPr>
            <a:spLocks noGrp="1"/>
          </p:cNvSpPr>
          <p:nvPr>
            <p:ph type="title"/>
          </p:nvPr>
        </p:nvSpPr>
        <p:spPr>
          <a:xfrm>
            <a:off x="-4" y="1350850"/>
            <a:ext cx="4572004" cy="2484000"/>
          </a:xfrm>
        </p:spPr>
        <p:txBody>
          <a:bodyPr/>
          <a:lstStyle/>
          <a:p>
            <a:r>
              <a:rPr lang="nb-NO" dirty="0"/>
              <a:t>Utdanningskravet</a:t>
            </a:r>
          </a:p>
        </p:txBody>
      </p:sp>
    </p:spTree>
    <p:extLst>
      <p:ext uri="{BB962C8B-B14F-4D97-AF65-F5344CB8AC3E}">
        <p14:creationId xmlns:p14="http://schemas.microsoft.com/office/powerpoint/2010/main" val="42802595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tel 3"/>
          <p:cNvSpPr>
            <a:spLocks noGrp="1"/>
          </p:cNvSpPr>
          <p:nvPr>
            <p:ph type="title"/>
          </p:nvPr>
        </p:nvSpPr>
        <p:spPr>
          <a:xfrm>
            <a:off x="467544" y="188746"/>
            <a:ext cx="8229600" cy="972002"/>
          </a:xfrm>
        </p:spPr>
        <p:txBody>
          <a:bodyPr/>
          <a:lstStyle/>
          <a:p>
            <a:r>
              <a:rPr lang="nb-NO"/>
              <a:t>Utdanningskravet</a:t>
            </a:r>
          </a:p>
        </p:txBody>
      </p:sp>
      <p:sp>
        <p:nvSpPr>
          <p:cNvPr id="6" name="Rektangel 5"/>
          <p:cNvSpPr/>
          <p:nvPr/>
        </p:nvSpPr>
        <p:spPr>
          <a:xfrm>
            <a:off x="460031" y="2571750"/>
            <a:ext cx="972000" cy="972002"/>
          </a:xfrm>
          <a:prstGeom prst="rect">
            <a:avLst/>
          </a:prstGeom>
          <a:solidFill>
            <a:srgbClr val="FF88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4050" b="1">
                <a:solidFill>
                  <a:schemeClr val="tx1"/>
                </a:solidFill>
              </a:rPr>
              <a:t>2</a:t>
            </a:r>
            <a:endParaRPr lang="nb-NO" sz="2100" b="1">
              <a:solidFill>
                <a:schemeClr val="tx1"/>
              </a:solidFill>
            </a:endParaRPr>
          </a:p>
        </p:txBody>
      </p:sp>
      <p:sp>
        <p:nvSpPr>
          <p:cNvPr id="7" name="Plassholder for innhold 2"/>
          <p:cNvSpPr txBox="1">
            <a:spLocks/>
          </p:cNvSpPr>
          <p:nvPr/>
        </p:nvSpPr>
        <p:spPr>
          <a:xfrm>
            <a:off x="1432032" y="1368242"/>
            <a:ext cx="2869939" cy="972000"/>
          </a:xfrm>
          <a:prstGeom prst="rect">
            <a:avLst/>
          </a:prstGeom>
          <a:solidFill>
            <a:schemeClr val="bg1">
              <a:lumMod val="95000"/>
            </a:schemeClr>
          </a:solidFill>
        </p:spPr>
        <p:txBody>
          <a:bodyPr vert="horz" lIns="162000" tIns="34290" rIns="68580" bIns="34290" rtlCol="0" anchor="ctr">
            <a:normAutofit/>
          </a:bodyPr>
          <a:lstStyle>
            <a:lvl1pPr marL="342900" indent="-342900" algn="l" defTabSz="914400" rtl="0" eaLnBrk="1" latinLnBrk="0" hangingPunct="1">
              <a:spcBef>
                <a:spcPct val="20000"/>
              </a:spcBef>
              <a:buClr>
                <a:srgbClr val="9A4DAD"/>
              </a:buClr>
              <a:buFont typeface="Wingdings" pitchFamily="2" charset="2"/>
              <a:buChar char="§"/>
              <a:defRPr sz="3200" b="1" kern="1200" baseline="0">
                <a:solidFill>
                  <a:schemeClr val="tx1">
                    <a:lumMod val="75000"/>
                    <a:lumOff val="25000"/>
                  </a:schemeClr>
                </a:solidFill>
                <a:latin typeface="Arial" pitchFamily="34" charset="0"/>
                <a:ea typeface="+mn-ea"/>
                <a:cs typeface="Arial" pitchFamily="34" charset="0"/>
              </a:defRPr>
            </a:lvl1pPr>
            <a:lvl2pPr marL="742950" indent="-285750" algn="l" defTabSz="914400" rtl="0" eaLnBrk="1" latinLnBrk="0" hangingPunct="1">
              <a:spcBef>
                <a:spcPct val="20000"/>
              </a:spcBef>
              <a:buClr>
                <a:srgbClr val="9A4DAD"/>
              </a:buClr>
              <a:buFont typeface="Arial" pitchFamily="34" charset="0"/>
              <a:buChar char="•"/>
              <a:defRPr sz="2800" kern="1200">
                <a:solidFill>
                  <a:schemeClr val="tx1">
                    <a:lumMod val="75000"/>
                    <a:lumOff val="25000"/>
                  </a:schemeClr>
                </a:solidFill>
                <a:latin typeface="Arial" pitchFamily="34" charset="0"/>
                <a:ea typeface="+mn-ea"/>
                <a:cs typeface="Arial" pitchFamily="34" charset="0"/>
              </a:defRPr>
            </a:lvl2pPr>
            <a:lvl3pPr marL="1143000" indent="-228600" algn="l" defTabSz="914400" rtl="0" eaLnBrk="1" latinLnBrk="0" hangingPunct="1">
              <a:spcBef>
                <a:spcPct val="20000"/>
              </a:spcBef>
              <a:buClr>
                <a:srgbClr val="9A4DAD"/>
              </a:buClr>
              <a:buFont typeface="Wingdings" pitchFamily="2" charset="2"/>
              <a:buChar char="§"/>
              <a:defRPr sz="2400" kern="1200">
                <a:solidFill>
                  <a:schemeClr val="tx1">
                    <a:lumMod val="75000"/>
                    <a:lumOff val="25000"/>
                  </a:schemeClr>
                </a:solidFill>
                <a:latin typeface="Arial" pitchFamily="34" charset="0"/>
                <a:ea typeface="+mn-ea"/>
                <a:cs typeface="Arial" pitchFamily="34" charset="0"/>
              </a:defRPr>
            </a:lvl3pPr>
            <a:lvl4pPr marL="1600200" indent="-228600" algn="l" defTabSz="914400" rtl="0" eaLnBrk="1" latinLnBrk="0" hangingPunct="1">
              <a:spcBef>
                <a:spcPct val="20000"/>
              </a:spcBef>
              <a:buClr>
                <a:srgbClr val="9A4DAD"/>
              </a:buClr>
              <a:buFont typeface="Wingdings" pitchFamily="2" charset="2"/>
              <a:buChar char="§"/>
              <a:defRPr sz="2000" kern="1200">
                <a:solidFill>
                  <a:schemeClr val="tx1">
                    <a:lumMod val="75000"/>
                    <a:lumOff val="25000"/>
                  </a:schemeClr>
                </a:solidFill>
                <a:latin typeface="Arial" pitchFamily="34" charset="0"/>
                <a:ea typeface="+mn-ea"/>
                <a:cs typeface="Arial" pitchFamily="34" charset="0"/>
              </a:defRPr>
            </a:lvl4pPr>
            <a:lvl5pPr marL="2057400" indent="-228600" algn="l" defTabSz="914400" rtl="0" eaLnBrk="1" latinLnBrk="0" hangingPunct="1">
              <a:spcBef>
                <a:spcPct val="20000"/>
              </a:spcBef>
              <a:buClr>
                <a:srgbClr val="9A4DAD"/>
              </a:buClr>
              <a:buFont typeface="Wingdings" pitchFamily="2" charset="2"/>
              <a:buChar char="§"/>
              <a:defRPr sz="2000" kern="1200">
                <a:solidFill>
                  <a:schemeClr val="tx1">
                    <a:lumMod val="75000"/>
                    <a:lumOff val="2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Clr>
                <a:schemeClr val="accent5">
                  <a:lumMod val="75000"/>
                </a:schemeClr>
              </a:buClr>
              <a:buNone/>
              <a:defRPr/>
            </a:pPr>
            <a:r>
              <a:rPr lang="nb-NO" sz="1700" b="0">
                <a:solidFill>
                  <a:schemeClr val="tx1"/>
                </a:solidFill>
              </a:rPr>
              <a:t>Søkt om dispensasjon </a:t>
            </a:r>
          </a:p>
          <a:p>
            <a:pPr marL="0" indent="0">
              <a:spcBef>
                <a:spcPts val="0"/>
              </a:spcBef>
              <a:buClr>
                <a:schemeClr val="accent5">
                  <a:lumMod val="75000"/>
                </a:schemeClr>
              </a:buClr>
              <a:buNone/>
              <a:defRPr/>
            </a:pPr>
            <a:r>
              <a:rPr lang="nb-NO" sz="1700" b="0">
                <a:solidFill>
                  <a:schemeClr val="tx1"/>
                </a:solidFill>
              </a:rPr>
              <a:t>i 31 av 32 saker </a:t>
            </a:r>
          </a:p>
        </p:txBody>
      </p:sp>
      <p:sp>
        <p:nvSpPr>
          <p:cNvPr id="8" name="Plassholder for innhold 3"/>
          <p:cNvSpPr txBox="1">
            <a:spLocks/>
          </p:cNvSpPr>
          <p:nvPr/>
        </p:nvSpPr>
        <p:spPr>
          <a:xfrm>
            <a:off x="1432032" y="2571750"/>
            <a:ext cx="2869939" cy="972000"/>
          </a:xfrm>
          <a:prstGeom prst="rect">
            <a:avLst/>
          </a:prstGeom>
          <a:solidFill>
            <a:schemeClr val="bg1">
              <a:lumMod val="95000"/>
            </a:schemeClr>
          </a:solidFill>
        </p:spPr>
        <p:txBody>
          <a:bodyPr lIns="162000" anchor="ctr">
            <a:normAutofit/>
          </a:bodyPr>
          <a:lstStyle>
            <a:lvl1pPr marL="342900" indent="-342900" algn="l" defTabSz="914400" rtl="0" eaLnBrk="1" latinLnBrk="0" hangingPunct="1">
              <a:spcBef>
                <a:spcPct val="20000"/>
              </a:spcBef>
              <a:buClr>
                <a:srgbClr val="9A4DAD"/>
              </a:buClr>
              <a:buFont typeface="Wingdings" pitchFamily="2" charset="2"/>
              <a:buChar char="§"/>
              <a:defRPr sz="3200" b="1" kern="1200">
                <a:solidFill>
                  <a:schemeClr val="tx1">
                    <a:lumMod val="75000"/>
                    <a:lumOff val="25000"/>
                  </a:schemeClr>
                </a:solidFill>
                <a:latin typeface="Arial" pitchFamily="34" charset="0"/>
                <a:ea typeface="+mn-ea"/>
                <a:cs typeface="Arial" pitchFamily="34" charset="0"/>
              </a:defRPr>
            </a:lvl1pPr>
            <a:lvl2pPr marL="742950" indent="-285750" algn="l" defTabSz="914400" rtl="0" eaLnBrk="1" latinLnBrk="0" hangingPunct="1">
              <a:spcBef>
                <a:spcPct val="20000"/>
              </a:spcBef>
              <a:buClr>
                <a:srgbClr val="9A4DAD"/>
              </a:buClr>
              <a:buFont typeface="Arial" pitchFamily="34" charset="0"/>
              <a:buChar char="•"/>
              <a:defRPr sz="2800" kern="1200">
                <a:solidFill>
                  <a:schemeClr val="tx1">
                    <a:lumMod val="75000"/>
                    <a:lumOff val="25000"/>
                  </a:schemeClr>
                </a:solidFill>
                <a:latin typeface="Arial" pitchFamily="34" charset="0"/>
                <a:ea typeface="+mn-ea"/>
                <a:cs typeface="Arial" pitchFamily="34" charset="0"/>
              </a:defRPr>
            </a:lvl2pPr>
            <a:lvl3pPr marL="1143000" indent="-228600" algn="l" defTabSz="914400" rtl="0" eaLnBrk="1" latinLnBrk="0" hangingPunct="1">
              <a:spcBef>
                <a:spcPct val="20000"/>
              </a:spcBef>
              <a:buClr>
                <a:srgbClr val="9A4DAD"/>
              </a:buClr>
              <a:buFont typeface="Wingdings" pitchFamily="2" charset="2"/>
              <a:buChar char="§"/>
              <a:defRPr sz="2400" kern="1200">
                <a:solidFill>
                  <a:schemeClr val="tx1">
                    <a:lumMod val="75000"/>
                    <a:lumOff val="25000"/>
                  </a:schemeClr>
                </a:solidFill>
                <a:latin typeface="Arial" pitchFamily="34" charset="0"/>
                <a:ea typeface="+mn-ea"/>
                <a:cs typeface="Arial" pitchFamily="34" charset="0"/>
              </a:defRPr>
            </a:lvl3pPr>
            <a:lvl4pPr marL="1600200" indent="-228600" algn="l" defTabSz="914400" rtl="0" eaLnBrk="1" latinLnBrk="0" hangingPunct="1">
              <a:spcBef>
                <a:spcPct val="20000"/>
              </a:spcBef>
              <a:buClr>
                <a:srgbClr val="9A4DAD"/>
              </a:buClr>
              <a:buFont typeface="Wingdings" pitchFamily="2" charset="2"/>
              <a:buChar char="§"/>
              <a:defRPr sz="2000" kern="1200">
                <a:solidFill>
                  <a:schemeClr val="tx1">
                    <a:lumMod val="75000"/>
                    <a:lumOff val="25000"/>
                  </a:schemeClr>
                </a:solidFill>
                <a:latin typeface="Arial" pitchFamily="34" charset="0"/>
                <a:ea typeface="+mn-ea"/>
                <a:cs typeface="Arial" pitchFamily="34" charset="0"/>
              </a:defRPr>
            </a:lvl4pPr>
            <a:lvl5pPr marL="2057400" indent="-228600" algn="l" defTabSz="914400" rtl="0" eaLnBrk="1" latinLnBrk="0" hangingPunct="1">
              <a:spcBef>
                <a:spcPct val="20000"/>
              </a:spcBef>
              <a:buClr>
                <a:srgbClr val="9A4DAD"/>
              </a:buClr>
              <a:buFont typeface="Wingdings" pitchFamily="2" charset="2"/>
              <a:buChar char="§"/>
              <a:defRPr sz="2000" kern="1200">
                <a:solidFill>
                  <a:schemeClr val="tx1">
                    <a:lumMod val="75000"/>
                    <a:lumOff val="2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Clr>
                <a:schemeClr val="accent5">
                  <a:lumMod val="75000"/>
                </a:schemeClr>
              </a:buClr>
              <a:buNone/>
              <a:defRPr/>
            </a:pPr>
            <a:r>
              <a:rPr lang="nb-NO" sz="1700" b="0">
                <a:solidFill>
                  <a:schemeClr val="tx1"/>
                </a:solidFill>
              </a:rPr>
              <a:t>Alle søknader er innvilget</a:t>
            </a:r>
          </a:p>
        </p:txBody>
      </p:sp>
      <p:sp>
        <p:nvSpPr>
          <p:cNvPr id="9" name="Rektangel 8"/>
          <p:cNvSpPr/>
          <p:nvPr/>
        </p:nvSpPr>
        <p:spPr>
          <a:xfrm>
            <a:off x="460031" y="1368242"/>
            <a:ext cx="972000" cy="972000"/>
          </a:xfrm>
          <a:prstGeom prst="rect">
            <a:avLst/>
          </a:prstGeom>
          <a:solidFill>
            <a:srgbClr val="FF88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4050" b="1">
                <a:solidFill>
                  <a:schemeClr val="tx1"/>
                </a:solidFill>
              </a:rPr>
              <a:t>1</a:t>
            </a:r>
            <a:endParaRPr lang="nb-NO" sz="4950" b="1">
              <a:solidFill>
                <a:schemeClr val="tx1"/>
              </a:solidFill>
            </a:endParaRPr>
          </a:p>
        </p:txBody>
      </p:sp>
      <p:sp>
        <p:nvSpPr>
          <p:cNvPr id="10" name="Plassholder for innhold 3"/>
          <p:cNvSpPr>
            <a:spLocks noGrp="1"/>
          </p:cNvSpPr>
          <p:nvPr>
            <p:ph sz="half" idx="4294967295"/>
          </p:nvPr>
        </p:nvSpPr>
        <p:spPr>
          <a:xfrm>
            <a:off x="4741606" y="1391524"/>
            <a:ext cx="3945193" cy="2854412"/>
          </a:xfrm>
          <a:prstGeom prst="rect">
            <a:avLst/>
          </a:prstGeom>
          <a:solidFill>
            <a:schemeClr val="bg1">
              <a:lumMod val="95000"/>
            </a:schemeClr>
          </a:solidFill>
        </p:spPr>
        <p:txBody>
          <a:bodyPr vert="horz" lIns="828000" tIns="34290" rIns="288000" bIns="34290" rtlCol="0" anchor="ctr">
            <a:noAutofit/>
          </a:bodyPr>
          <a:lstStyle/>
          <a:p>
            <a:pPr marL="0" indent="0">
              <a:buNone/>
            </a:pPr>
            <a:r>
              <a:rPr lang="nb-NO" sz="1950" i="1">
                <a:latin typeface="Calibri Light" panose="020F0302020204030204" pitchFamily="34" charset="0"/>
                <a:cs typeface="Calibri Light" panose="020F0302020204030204" pitchFamily="34" charset="0"/>
              </a:rPr>
              <a:t>Det er ikke stillingshjemler </a:t>
            </a:r>
            <a:br>
              <a:rPr lang="nb-NO" sz="1950" i="1">
                <a:latin typeface="Calibri Light" panose="020F0302020204030204" pitchFamily="34" charset="0"/>
                <a:cs typeface="Calibri Light" panose="020F0302020204030204" pitchFamily="34" charset="0"/>
              </a:rPr>
            </a:br>
            <a:r>
              <a:rPr lang="nb-NO" sz="1950" i="1">
                <a:latin typeface="Calibri Light" panose="020F0302020204030204" pitchFamily="34" charset="0"/>
                <a:cs typeface="Calibri Light" panose="020F0302020204030204" pitchFamily="34" charset="0"/>
              </a:rPr>
              <a:t>til flere med 3-årig høyskole. […] I denne situasjonen er det vanskelig å følge utdanningskravet</a:t>
            </a:r>
          </a:p>
        </p:txBody>
      </p:sp>
      <p:sp>
        <p:nvSpPr>
          <p:cNvPr id="12" name="TekstSylinder 11">
            <a:extLst>
              <a:ext uri="{FF2B5EF4-FFF2-40B4-BE49-F238E27FC236}">
                <a16:creationId xmlns:a16="http://schemas.microsoft.com/office/drawing/2014/main" id="{99150266-BFFF-47F7-9F3A-F4AF9B7819C4}"/>
              </a:ext>
            </a:extLst>
          </p:cNvPr>
          <p:cNvSpPr txBox="1"/>
          <p:nvPr/>
        </p:nvSpPr>
        <p:spPr>
          <a:xfrm>
            <a:off x="4741606" y="1729211"/>
            <a:ext cx="651140" cy="1685077"/>
          </a:xfrm>
          <a:prstGeom prst="rect">
            <a:avLst/>
          </a:prstGeom>
          <a:noFill/>
        </p:spPr>
        <p:txBody>
          <a:bodyPr wrap="none" rtlCol="0">
            <a:spAutoFit/>
          </a:bodyPr>
          <a:lstStyle/>
          <a:p>
            <a:r>
              <a:rPr lang="nb-NO" sz="10350" i="1">
                <a:solidFill>
                  <a:srgbClr val="FF888A"/>
                </a:solidFill>
                <a:latin typeface="Arial" panose="020B0604020202020204" pitchFamily="34" charset="0"/>
                <a:cs typeface="Arial" panose="020B0604020202020204" pitchFamily="34" charset="0"/>
              </a:rPr>
              <a:t>”</a:t>
            </a:r>
            <a:endParaRPr lang="nb-NO" sz="600" i="1">
              <a:solidFill>
                <a:srgbClr val="FF888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12557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bilde 4">
            <a:extLst>
              <a:ext uri="{FF2B5EF4-FFF2-40B4-BE49-F238E27FC236}">
                <a16:creationId xmlns:a16="http://schemas.microsoft.com/office/drawing/2014/main" id="{F9FDEF1B-E3B7-4149-96FB-9F9AD22B4CD1}"/>
              </a:ext>
            </a:extLst>
          </p:cNvPr>
          <p:cNvPicPr preferRelativeResize="0">
            <a:picLocks noGrp="1" noChangeAspect="1"/>
          </p:cNvPicPr>
          <p:nvPr>
            <p:ph type="pic" sz="quarter" idx="10"/>
          </p:nvPr>
        </p:nvPicPr>
        <p:blipFill rotWithShape="1">
          <a:blip r:embed="rId3">
            <a:alphaModFix amt="79000"/>
          </a:blip>
          <a:srcRect l="11570" t="15017" r="13385" b="18230"/>
          <a:stretch/>
        </p:blipFill>
        <p:spPr>
          <a:xfrm>
            <a:off x="4283765" y="668868"/>
            <a:ext cx="5049078" cy="4474632"/>
          </a:xfrm>
        </p:spPr>
      </p:pic>
      <p:sp>
        <p:nvSpPr>
          <p:cNvPr id="2" name="Tittel 1"/>
          <p:cNvSpPr>
            <a:spLocks noGrp="1"/>
          </p:cNvSpPr>
          <p:nvPr>
            <p:ph type="title"/>
          </p:nvPr>
        </p:nvSpPr>
        <p:spPr>
          <a:xfrm>
            <a:off x="-9943" y="1350850"/>
            <a:ext cx="4572004" cy="2458920"/>
          </a:xfrm>
        </p:spPr>
        <p:txBody>
          <a:bodyPr/>
          <a:lstStyle/>
          <a:p>
            <a:r>
              <a:rPr lang="nb-NO"/>
              <a:t>Stedlige tilsyn</a:t>
            </a:r>
          </a:p>
        </p:txBody>
      </p:sp>
    </p:spTree>
    <p:extLst>
      <p:ext uri="{BB962C8B-B14F-4D97-AF65-F5344CB8AC3E}">
        <p14:creationId xmlns:p14="http://schemas.microsoft.com/office/powerpoint/2010/main" val="4299533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p:cNvSpPr/>
          <p:nvPr/>
        </p:nvSpPr>
        <p:spPr>
          <a:xfrm>
            <a:off x="470580" y="2841888"/>
            <a:ext cx="972000" cy="972000"/>
          </a:xfrm>
          <a:prstGeom prst="rect">
            <a:avLst/>
          </a:prstGeom>
          <a:solidFill>
            <a:srgbClr val="FF88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4050" b="1">
                <a:solidFill>
                  <a:schemeClr val="accent1">
                    <a:lumMod val="75000"/>
                  </a:schemeClr>
                </a:solidFill>
              </a:rPr>
              <a:t>2</a:t>
            </a:r>
            <a:endParaRPr lang="nb-NO" sz="2100" b="1">
              <a:solidFill>
                <a:schemeClr val="accent1">
                  <a:lumMod val="75000"/>
                </a:schemeClr>
              </a:solidFill>
            </a:endParaRPr>
          </a:p>
        </p:txBody>
      </p:sp>
      <p:sp>
        <p:nvSpPr>
          <p:cNvPr id="2" name="Tittel 1"/>
          <p:cNvSpPr>
            <a:spLocks noGrp="1"/>
          </p:cNvSpPr>
          <p:nvPr>
            <p:ph type="title"/>
          </p:nvPr>
        </p:nvSpPr>
        <p:spPr>
          <a:xfrm>
            <a:off x="1485900" y="465516"/>
            <a:ext cx="6172200" cy="911256"/>
          </a:xfrm>
        </p:spPr>
        <p:txBody>
          <a:bodyPr>
            <a:normAutofit/>
          </a:bodyPr>
          <a:lstStyle/>
          <a:p>
            <a:r>
              <a:rPr lang="nb-NO" sz="2700"/>
              <a:t>Stedlige tilsyn</a:t>
            </a:r>
          </a:p>
        </p:txBody>
      </p:sp>
      <p:sp>
        <p:nvSpPr>
          <p:cNvPr id="4" name="Plassholder for innhold 3"/>
          <p:cNvSpPr>
            <a:spLocks noGrp="1"/>
          </p:cNvSpPr>
          <p:nvPr>
            <p:ph sz="half" idx="2"/>
          </p:nvPr>
        </p:nvSpPr>
        <p:spPr>
          <a:xfrm>
            <a:off x="4301971" y="1623223"/>
            <a:ext cx="4374486" cy="2181288"/>
          </a:xfrm>
          <a:solidFill>
            <a:schemeClr val="bg1">
              <a:lumMod val="95000"/>
            </a:schemeClr>
          </a:solidFill>
        </p:spPr>
        <p:txBody>
          <a:bodyPr vert="horz" lIns="810000" tIns="34290" rIns="108000" bIns="34290" rtlCol="0" anchor="ctr">
            <a:normAutofit fontScale="85000" lnSpcReduction="20000"/>
          </a:bodyPr>
          <a:lstStyle/>
          <a:p>
            <a:pPr marL="0" indent="0">
              <a:buNone/>
            </a:pPr>
            <a:endParaRPr lang="nb-NO" sz="2700" i="1"/>
          </a:p>
          <a:p>
            <a:pPr marL="0" indent="0">
              <a:buNone/>
            </a:pPr>
            <a:endParaRPr lang="nb-NO" sz="2700" i="1"/>
          </a:p>
          <a:p>
            <a:pPr marL="0" indent="0">
              <a:lnSpc>
                <a:spcPts val="2700"/>
              </a:lnSpc>
              <a:buNone/>
            </a:pPr>
            <a:r>
              <a:rPr lang="nb-NO" sz="2850" i="1"/>
              <a:t>under befaringen </a:t>
            </a:r>
            <a:br>
              <a:rPr lang="nb-NO" sz="2850" i="1"/>
            </a:br>
            <a:r>
              <a:rPr lang="nb-NO" sz="2850" i="1"/>
              <a:t>hadde vi i en kort </a:t>
            </a:r>
            <a:br>
              <a:rPr lang="nb-NO" sz="2850" i="1"/>
            </a:br>
            <a:r>
              <a:rPr lang="nb-NO" sz="2850" i="1"/>
              <a:t>samtale med tjenestemottakeren</a:t>
            </a:r>
          </a:p>
          <a:p>
            <a:pPr marL="0" indent="0">
              <a:buNone/>
            </a:pPr>
            <a:endParaRPr lang="nb-NO" sz="2700" i="1"/>
          </a:p>
          <a:p>
            <a:pPr marL="0" indent="0">
              <a:buNone/>
            </a:pPr>
            <a:endParaRPr lang="nb-NO" sz="3000" i="1"/>
          </a:p>
        </p:txBody>
      </p:sp>
      <p:sp>
        <p:nvSpPr>
          <p:cNvPr id="6" name="Plassholder for innhold 2"/>
          <p:cNvSpPr txBox="1">
            <a:spLocks/>
          </p:cNvSpPr>
          <p:nvPr/>
        </p:nvSpPr>
        <p:spPr>
          <a:xfrm>
            <a:off x="1439544" y="1623223"/>
            <a:ext cx="2595432" cy="972000"/>
          </a:xfrm>
          <a:prstGeom prst="rect">
            <a:avLst/>
          </a:prstGeom>
          <a:solidFill>
            <a:schemeClr val="bg1">
              <a:lumMod val="95000"/>
            </a:schemeClr>
          </a:solidFill>
        </p:spPr>
        <p:txBody>
          <a:bodyPr vert="horz" lIns="144000" tIns="34290" rIns="68580" bIns="34290" rtlCol="0" anchor="ctr">
            <a:normAutofit/>
          </a:bodyPr>
          <a:lstStyle>
            <a:lvl1pPr marL="342900" indent="-342900" algn="l" defTabSz="914400" rtl="0" eaLnBrk="1" latinLnBrk="0" hangingPunct="1">
              <a:spcBef>
                <a:spcPct val="20000"/>
              </a:spcBef>
              <a:buClr>
                <a:srgbClr val="9A4DAD"/>
              </a:buClr>
              <a:buFont typeface="Wingdings" pitchFamily="2" charset="2"/>
              <a:buChar char="§"/>
              <a:defRPr sz="3200" b="1" kern="1200" baseline="0">
                <a:solidFill>
                  <a:schemeClr val="tx1">
                    <a:lumMod val="75000"/>
                    <a:lumOff val="25000"/>
                  </a:schemeClr>
                </a:solidFill>
                <a:latin typeface="Arial" pitchFamily="34" charset="0"/>
                <a:ea typeface="+mn-ea"/>
                <a:cs typeface="Arial" pitchFamily="34" charset="0"/>
              </a:defRPr>
            </a:lvl1pPr>
            <a:lvl2pPr marL="742950" indent="-285750" algn="l" defTabSz="914400" rtl="0" eaLnBrk="1" latinLnBrk="0" hangingPunct="1">
              <a:spcBef>
                <a:spcPct val="20000"/>
              </a:spcBef>
              <a:buClr>
                <a:srgbClr val="9A4DAD"/>
              </a:buClr>
              <a:buFont typeface="Arial" pitchFamily="34" charset="0"/>
              <a:buChar char="•"/>
              <a:defRPr sz="2800" kern="1200">
                <a:solidFill>
                  <a:schemeClr val="tx1">
                    <a:lumMod val="75000"/>
                    <a:lumOff val="25000"/>
                  </a:schemeClr>
                </a:solidFill>
                <a:latin typeface="Arial" pitchFamily="34" charset="0"/>
                <a:ea typeface="+mn-ea"/>
                <a:cs typeface="Arial" pitchFamily="34" charset="0"/>
              </a:defRPr>
            </a:lvl2pPr>
            <a:lvl3pPr marL="1143000" indent="-228600" algn="l" defTabSz="914400" rtl="0" eaLnBrk="1" latinLnBrk="0" hangingPunct="1">
              <a:spcBef>
                <a:spcPct val="20000"/>
              </a:spcBef>
              <a:buClr>
                <a:srgbClr val="9A4DAD"/>
              </a:buClr>
              <a:buFont typeface="Wingdings" pitchFamily="2" charset="2"/>
              <a:buChar char="§"/>
              <a:defRPr sz="2400" kern="1200">
                <a:solidFill>
                  <a:schemeClr val="tx1">
                    <a:lumMod val="75000"/>
                    <a:lumOff val="25000"/>
                  </a:schemeClr>
                </a:solidFill>
                <a:latin typeface="Arial" pitchFamily="34" charset="0"/>
                <a:ea typeface="+mn-ea"/>
                <a:cs typeface="Arial" pitchFamily="34" charset="0"/>
              </a:defRPr>
            </a:lvl3pPr>
            <a:lvl4pPr marL="1600200" indent="-228600" algn="l" defTabSz="914400" rtl="0" eaLnBrk="1" latinLnBrk="0" hangingPunct="1">
              <a:spcBef>
                <a:spcPct val="20000"/>
              </a:spcBef>
              <a:buClr>
                <a:srgbClr val="9A4DAD"/>
              </a:buClr>
              <a:buFont typeface="Wingdings" pitchFamily="2" charset="2"/>
              <a:buChar char="§"/>
              <a:defRPr sz="2000" kern="1200">
                <a:solidFill>
                  <a:schemeClr val="tx1">
                    <a:lumMod val="75000"/>
                    <a:lumOff val="25000"/>
                  </a:schemeClr>
                </a:solidFill>
                <a:latin typeface="Arial" pitchFamily="34" charset="0"/>
                <a:ea typeface="+mn-ea"/>
                <a:cs typeface="Arial" pitchFamily="34" charset="0"/>
              </a:defRPr>
            </a:lvl4pPr>
            <a:lvl5pPr marL="2057400" indent="-228600" algn="l" defTabSz="914400" rtl="0" eaLnBrk="1" latinLnBrk="0" hangingPunct="1">
              <a:spcBef>
                <a:spcPct val="20000"/>
              </a:spcBef>
              <a:buClr>
                <a:srgbClr val="9A4DAD"/>
              </a:buClr>
              <a:buFont typeface="Wingdings" pitchFamily="2" charset="2"/>
              <a:buChar char="§"/>
              <a:defRPr sz="2000" kern="1200">
                <a:solidFill>
                  <a:schemeClr val="tx1">
                    <a:lumMod val="75000"/>
                    <a:lumOff val="2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chemeClr val="accent5">
                  <a:lumMod val="75000"/>
                </a:schemeClr>
              </a:buClr>
              <a:buNone/>
            </a:pPr>
            <a:r>
              <a:rPr lang="nb-NO" sz="1500" b="0" dirty="0"/>
              <a:t>Statsforvalterens varsel om tilsyn sier ikke at de ønsker å møte den vedtaket gjelder</a:t>
            </a:r>
          </a:p>
        </p:txBody>
      </p:sp>
      <p:sp>
        <p:nvSpPr>
          <p:cNvPr id="7" name="Plassholder for innhold 3"/>
          <p:cNvSpPr txBox="1">
            <a:spLocks/>
          </p:cNvSpPr>
          <p:nvPr/>
        </p:nvSpPr>
        <p:spPr>
          <a:xfrm>
            <a:off x="1442580" y="2841887"/>
            <a:ext cx="2592396" cy="972000"/>
          </a:xfrm>
          <a:prstGeom prst="rect">
            <a:avLst/>
          </a:prstGeom>
          <a:solidFill>
            <a:schemeClr val="bg1">
              <a:lumMod val="95000"/>
            </a:schemeClr>
          </a:solidFill>
        </p:spPr>
        <p:txBody>
          <a:bodyPr lIns="144000" anchor="ctr">
            <a:normAutofit/>
          </a:bodyPr>
          <a:lstStyle>
            <a:lvl1pPr marL="342900" indent="-342900" algn="l" defTabSz="914400" rtl="0" eaLnBrk="1" latinLnBrk="0" hangingPunct="1">
              <a:spcBef>
                <a:spcPct val="20000"/>
              </a:spcBef>
              <a:buClr>
                <a:srgbClr val="9A4DAD"/>
              </a:buClr>
              <a:buFont typeface="Wingdings" pitchFamily="2" charset="2"/>
              <a:buChar char="§"/>
              <a:defRPr sz="3200" b="1" kern="1200">
                <a:solidFill>
                  <a:schemeClr val="tx1">
                    <a:lumMod val="75000"/>
                    <a:lumOff val="25000"/>
                  </a:schemeClr>
                </a:solidFill>
                <a:latin typeface="Arial" pitchFamily="34" charset="0"/>
                <a:ea typeface="+mn-ea"/>
                <a:cs typeface="Arial" pitchFamily="34" charset="0"/>
              </a:defRPr>
            </a:lvl1pPr>
            <a:lvl2pPr marL="742950" indent="-285750" algn="l" defTabSz="914400" rtl="0" eaLnBrk="1" latinLnBrk="0" hangingPunct="1">
              <a:spcBef>
                <a:spcPct val="20000"/>
              </a:spcBef>
              <a:buClr>
                <a:srgbClr val="9A4DAD"/>
              </a:buClr>
              <a:buFont typeface="Arial" pitchFamily="34" charset="0"/>
              <a:buChar char="•"/>
              <a:defRPr sz="2800" kern="1200">
                <a:solidFill>
                  <a:schemeClr val="tx1">
                    <a:lumMod val="75000"/>
                    <a:lumOff val="25000"/>
                  </a:schemeClr>
                </a:solidFill>
                <a:latin typeface="Arial" pitchFamily="34" charset="0"/>
                <a:ea typeface="+mn-ea"/>
                <a:cs typeface="Arial" pitchFamily="34" charset="0"/>
              </a:defRPr>
            </a:lvl2pPr>
            <a:lvl3pPr marL="1143000" indent="-228600" algn="l" defTabSz="914400" rtl="0" eaLnBrk="1" latinLnBrk="0" hangingPunct="1">
              <a:spcBef>
                <a:spcPct val="20000"/>
              </a:spcBef>
              <a:buClr>
                <a:srgbClr val="9A4DAD"/>
              </a:buClr>
              <a:buFont typeface="Wingdings" pitchFamily="2" charset="2"/>
              <a:buChar char="§"/>
              <a:defRPr sz="2400" kern="1200">
                <a:solidFill>
                  <a:schemeClr val="tx1">
                    <a:lumMod val="75000"/>
                    <a:lumOff val="25000"/>
                  </a:schemeClr>
                </a:solidFill>
                <a:latin typeface="Arial" pitchFamily="34" charset="0"/>
                <a:ea typeface="+mn-ea"/>
                <a:cs typeface="Arial" pitchFamily="34" charset="0"/>
              </a:defRPr>
            </a:lvl3pPr>
            <a:lvl4pPr marL="1600200" indent="-228600" algn="l" defTabSz="914400" rtl="0" eaLnBrk="1" latinLnBrk="0" hangingPunct="1">
              <a:spcBef>
                <a:spcPct val="20000"/>
              </a:spcBef>
              <a:buClr>
                <a:srgbClr val="9A4DAD"/>
              </a:buClr>
              <a:buFont typeface="Wingdings" pitchFamily="2" charset="2"/>
              <a:buChar char="§"/>
              <a:defRPr sz="2000" kern="1200">
                <a:solidFill>
                  <a:schemeClr val="tx1">
                    <a:lumMod val="75000"/>
                    <a:lumOff val="25000"/>
                  </a:schemeClr>
                </a:solidFill>
                <a:latin typeface="Arial" pitchFamily="34" charset="0"/>
                <a:ea typeface="+mn-ea"/>
                <a:cs typeface="Arial" pitchFamily="34" charset="0"/>
              </a:defRPr>
            </a:lvl4pPr>
            <a:lvl5pPr marL="2057400" indent="-228600" algn="l" defTabSz="914400" rtl="0" eaLnBrk="1" latinLnBrk="0" hangingPunct="1">
              <a:spcBef>
                <a:spcPct val="20000"/>
              </a:spcBef>
              <a:buClr>
                <a:srgbClr val="9A4DAD"/>
              </a:buClr>
              <a:buFont typeface="Wingdings" pitchFamily="2" charset="2"/>
              <a:buChar char="§"/>
              <a:defRPr sz="2000" kern="1200">
                <a:solidFill>
                  <a:schemeClr val="tx1">
                    <a:lumMod val="75000"/>
                    <a:lumOff val="2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chemeClr val="accent5">
                  <a:lumMod val="75000"/>
                </a:schemeClr>
              </a:buClr>
              <a:buNone/>
            </a:pPr>
            <a:r>
              <a:rPr lang="nb-NO" sz="1500" b="0" dirty="0"/>
              <a:t>Dokumentasjon på om personen var tilstede under tilsynet mangler</a:t>
            </a:r>
          </a:p>
        </p:txBody>
      </p:sp>
      <p:sp>
        <p:nvSpPr>
          <p:cNvPr id="9" name="Rektangel 8"/>
          <p:cNvSpPr/>
          <p:nvPr/>
        </p:nvSpPr>
        <p:spPr>
          <a:xfrm>
            <a:off x="467544" y="1623223"/>
            <a:ext cx="972000" cy="972000"/>
          </a:xfrm>
          <a:prstGeom prst="rect">
            <a:avLst/>
          </a:prstGeom>
          <a:solidFill>
            <a:srgbClr val="FF88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4050" b="1">
                <a:solidFill>
                  <a:schemeClr val="accent1">
                    <a:lumMod val="75000"/>
                  </a:schemeClr>
                </a:solidFill>
              </a:rPr>
              <a:t>1</a:t>
            </a:r>
            <a:endParaRPr lang="nb-NO" sz="4950" b="1">
              <a:solidFill>
                <a:schemeClr val="accent1">
                  <a:lumMod val="75000"/>
                </a:schemeClr>
              </a:solidFill>
            </a:endParaRPr>
          </a:p>
        </p:txBody>
      </p:sp>
      <p:sp>
        <p:nvSpPr>
          <p:cNvPr id="10" name="TekstSylinder 9">
            <a:extLst>
              <a:ext uri="{FF2B5EF4-FFF2-40B4-BE49-F238E27FC236}">
                <a16:creationId xmlns:a16="http://schemas.microsoft.com/office/drawing/2014/main" id="{3ACBCA99-FBED-4674-8D20-FCCB4304CBE0}"/>
              </a:ext>
            </a:extLst>
          </p:cNvPr>
          <p:cNvSpPr txBox="1"/>
          <p:nvPr/>
        </p:nvSpPr>
        <p:spPr>
          <a:xfrm>
            <a:off x="4298935" y="1714463"/>
            <a:ext cx="651140" cy="1685077"/>
          </a:xfrm>
          <a:prstGeom prst="rect">
            <a:avLst/>
          </a:prstGeom>
          <a:noFill/>
        </p:spPr>
        <p:txBody>
          <a:bodyPr wrap="none" rtlCol="0">
            <a:spAutoFit/>
          </a:bodyPr>
          <a:lstStyle/>
          <a:p>
            <a:r>
              <a:rPr lang="nb-NO" sz="10350" i="1">
                <a:solidFill>
                  <a:srgbClr val="FF888A"/>
                </a:solidFill>
                <a:latin typeface="Arial" panose="020B0604020202020204" pitchFamily="34" charset="0"/>
                <a:cs typeface="Arial" panose="020B0604020202020204" pitchFamily="34" charset="0"/>
              </a:rPr>
              <a:t>”</a:t>
            </a:r>
            <a:endParaRPr lang="nb-NO" sz="600" i="1">
              <a:solidFill>
                <a:srgbClr val="FF888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16141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8" descr="Et bilde som inneholder tekst, klokke&#10;&#10;Automatisk generert beskrivelse">
            <a:extLst>
              <a:ext uri="{FF2B5EF4-FFF2-40B4-BE49-F238E27FC236}">
                <a16:creationId xmlns:a16="http://schemas.microsoft.com/office/drawing/2014/main" id="{C80DFEB1-28AF-4E7C-A223-AD62B458F5D1}"/>
              </a:ext>
            </a:extLst>
          </p:cNvPr>
          <p:cNvPicPr>
            <a:picLocks noChangeAspect="1"/>
          </p:cNvPicPr>
          <p:nvPr/>
        </p:nvPicPr>
        <p:blipFill rotWithShape="1">
          <a:blip r:embed="rId3">
            <a:alphaModFix amt="70000"/>
          </a:blip>
          <a:srcRect l="16099" r="12924"/>
          <a:stretch/>
        </p:blipFill>
        <p:spPr>
          <a:xfrm>
            <a:off x="3816000" y="-465738"/>
            <a:ext cx="5868000" cy="5510704"/>
          </a:xfrm>
          <a:prstGeom prst="rect">
            <a:avLst/>
          </a:prstGeom>
        </p:spPr>
      </p:pic>
      <p:sp>
        <p:nvSpPr>
          <p:cNvPr id="5" name="Tittel 4">
            <a:extLst>
              <a:ext uri="{FF2B5EF4-FFF2-40B4-BE49-F238E27FC236}">
                <a16:creationId xmlns:a16="http://schemas.microsoft.com/office/drawing/2014/main" id="{86F69A5E-D1ED-466C-BC00-BCA9D2B0E857}"/>
              </a:ext>
            </a:extLst>
          </p:cNvPr>
          <p:cNvSpPr>
            <a:spLocks noGrp="1"/>
          </p:cNvSpPr>
          <p:nvPr>
            <p:ph type="title"/>
          </p:nvPr>
        </p:nvSpPr>
        <p:spPr>
          <a:xfrm>
            <a:off x="-4" y="1350850"/>
            <a:ext cx="4572004" cy="2458920"/>
          </a:xfrm>
        </p:spPr>
        <p:txBody>
          <a:bodyPr anchor="ctr">
            <a:normAutofit/>
          </a:bodyPr>
          <a:lstStyle/>
          <a:p>
            <a:r>
              <a:rPr lang="nb-NO" sz="3200"/>
              <a:t>Tilrettelegging av tjenester som tvangsforebygging</a:t>
            </a:r>
          </a:p>
        </p:txBody>
      </p:sp>
    </p:spTree>
    <p:extLst>
      <p:ext uri="{BB962C8B-B14F-4D97-AF65-F5344CB8AC3E}">
        <p14:creationId xmlns:p14="http://schemas.microsoft.com/office/powerpoint/2010/main" val="4387565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1">
            <a:extLst>
              <a:ext uri="{FF2B5EF4-FFF2-40B4-BE49-F238E27FC236}">
                <a16:creationId xmlns:a16="http://schemas.microsoft.com/office/drawing/2014/main" id="{66047972-6E17-4DDE-895D-33B7B806CBE5}"/>
              </a:ext>
            </a:extLst>
          </p:cNvPr>
          <p:cNvSpPr>
            <a:spLocks noGrp="1"/>
          </p:cNvSpPr>
          <p:nvPr>
            <p:ph type="title"/>
          </p:nvPr>
        </p:nvSpPr>
        <p:spPr>
          <a:xfrm>
            <a:off x="672662" y="465516"/>
            <a:ext cx="7693572" cy="911256"/>
          </a:xfrm>
        </p:spPr>
        <p:txBody>
          <a:bodyPr>
            <a:normAutofit fontScale="90000"/>
          </a:bodyPr>
          <a:lstStyle/>
          <a:p>
            <a:r>
              <a:rPr lang="nb-NO" sz="2800"/>
              <a:t>Tilrettelegging av tjenester som tvangsforebygging</a:t>
            </a:r>
            <a:endParaRPr lang="nb-NO" sz="2700"/>
          </a:p>
        </p:txBody>
      </p:sp>
      <p:sp>
        <p:nvSpPr>
          <p:cNvPr id="7" name="Plassholder for innhold 2">
            <a:extLst>
              <a:ext uri="{FF2B5EF4-FFF2-40B4-BE49-F238E27FC236}">
                <a16:creationId xmlns:a16="http://schemas.microsoft.com/office/drawing/2014/main" id="{6D98272C-7ADF-4B05-BF28-C462B5AB65CE}"/>
              </a:ext>
            </a:extLst>
          </p:cNvPr>
          <p:cNvSpPr txBox="1">
            <a:spLocks/>
          </p:cNvSpPr>
          <p:nvPr/>
        </p:nvSpPr>
        <p:spPr>
          <a:xfrm>
            <a:off x="1439544" y="2841888"/>
            <a:ext cx="2595432" cy="972000"/>
          </a:xfrm>
          <a:prstGeom prst="rect">
            <a:avLst/>
          </a:prstGeom>
          <a:solidFill>
            <a:schemeClr val="bg1">
              <a:lumMod val="95000"/>
            </a:schemeClr>
          </a:solidFill>
        </p:spPr>
        <p:txBody>
          <a:bodyPr vert="horz" lIns="162000" tIns="34290" rIns="68580" bIns="34290" rtlCol="0" anchor="ctr">
            <a:normAutofit/>
          </a:bodyPr>
          <a:lstStyle>
            <a:lvl1pPr marL="342900" indent="-342900" algn="l" defTabSz="914400" rtl="0" eaLnBrk="1" latinLnBrk="0" hangingPunct="1">
              <a:spcBef>
                <a:spcPct val="20000"/>
              </a:spcBef>
              <a:buClr>
                <a:srgbClr val="9A4DAD"/>
              </a:buClr>
              <a:buFont typeface="Wingdings" pitchFamily="2" charset="2"/>
              <a:buChar char="§"/>
              <a:defRPr sz="3200" b="1" kern="1200" baseline="0">
                <a:solidFill>
                  <a:schemeClr val="tx1">
                    <a:lumMod val="75000"/>
                    <a:lumOff val="25000"/>
                  </a:schemeClr>
                </a:solidFill>
                <a:latin typeface="Arial" pitchFamily="34" charset="0"/>
                <a:ea typeface="+mn-ea"/>
                <a:cs typeface="Arial" pitchFamily="34" charset="0"/>
              </a:defRPr>
            </a:lvl1pPr>
            <a:lvl2pPr marL="742950" indent="-285750" algn="l" defTabSz="914400" rtl="0" eaLnBrk="1" latinLnBrk="0" hangingPunct="1">
              <a:spcBef>
                <a:spcPct val="20000"/>
              </a:spcBef>
              <a:buClr>
                <a:srgbClr val="9A4DAD"/>
              </a:buClr>
              <a:buFont typeface="Arial" pitchFamily="34" charset="0"/>
              <a:buChar char="•"/>
              <a:defRPr sz="2800" kern="1200">
                <a:solidFill>
                  <a:schemeClr val="tx1">
                    <a:lumMod val="75000"/>
                    <a:lumOff val="25000"/>
                  </a:schemeClr>
                </a:solidFill>
                <a:latin typeface="Arial" pitchFamily="34" charset="0"/>
                <a:ea typeface="+mn-ea"/>
                <a:cs typeface="Arial" pitchFamily="34" charset="0"/>
              </a:defRPr>
            </a:lvl2pPr>
            <a:lvl3pPr marL="1143000" indent="-228600" algn="l" defTabSz="914400" rtl="0" eaLnBrk="1" latinLnBrk="0" hangingPunct="1">
              <a:spcBef>
                <a:spcPct val="20000"/>
              </a:spcBef>
              <a:buClr>
                <a:srgbClr val="9A4DAD"/>
              </a:buClr>
              <a:buFont typeface="Wingdings" pitchFamily="2" charset="2"/>
              <a:buChar char="§"/>
              <a:defRPr sz="2400" kern="1200">
                <a:solidFill>
                  <a:schemeClr val="tx1">
                    <a:lumMod val="75000"/>
                    <a:lumOff val="25000"/>
                  </a:schemeClr>
                </a:solidFill>
                <a:latin typeface="Arial" pitchFamily="34" charset="0"/>
                <a:ea typeface="+mn-ea"/>
                <a:cs typeface="Arial" pitchFamily="34" charset="0"/>
              </a:defRPr>
            </a:lvl3pPr>
            <a:lvl4pPr marL="1600200" indent="-228600" algn="l" defTabSz="914400" rtl="0" eaLnBrk="1" latinLnBrk="0" hangingPunct="1">
              <a:spcBef>
                <a:spcPct val="20000"/>
              </a:spcBef>
              <a:buClr>
                <a:srgbClr val="9A4DAD"/>
              </a:buClr>
              <a:buFont typeface="Wingdings" pitchFamily="2" charset="2"/>
              <a:buChar char="§"/>
              <a:defRPr sz="2000" kern="1200">
                <a:solidFill>
                  <a:schemeClr val="tx1">
                    <a:lumMod val="75000"/>
                    <a:lumOff val="25000"/>
                  </a:schemeClr>
                </a:solidFill>
                <a:latin typeface="Arial" pitchFamily="34" charset="0"/>
                <a:ea typeface="+mn-ea"/>
                <a:cs typeface="Arial" pitchFamily="34" charset="0"/>
              </a:defRPr>
            </a:lvl4pPr>
            <a:lvl5pPr marL="2057400" indent="-228600" algn="l" defTabSz="914400" rtl="0" eaLnBrk="1" latinLnBrk="0" hangingPunct="1">
              <a:spcBef>
                <a:spcPct val="20000"/>
              </a:spcBef>
              <a:buClr>
                <a:srgbClr val="9A4DAD"/>
              </a:buClr>
              <a:buFont typeface="Wingdings" pitchFamily="2" charset="2"/>
              <a:buChar char="§"/>
              <a:defRPr sz="2000" kern="1200">
                <a:solidFill>
                  <a:schemeClr val="tx1">
                    <a:lumMod val="75000"/>
                    <a:lumOff val="2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chemeClr val="accent5">
                  <a:lumMod val="75000"/>
                </a:schemeClr>
              </a:buClr>
              <a:buNone/>
            </a:pPr>
            <a:endParaRPr lang="nb-NO" sz="1500" b="0"/>
          </a:p>
        </p:txBody>
      </p:sp>
      <p:sp>
        <p:nvSpPr>
          <p:cNvPr id="11" name="Plassholder for innhold 2">
            <a:extLst>
              <a:ext uri="{FF2B5EF4-FFF2-40B4-BE49-F238E27FC236}">
                <a16:creationId xmlns:a16="http://schemas.microsoft.com/office/drawing/2014/main" id="{89526053-0794-4992-94AE-C823AF9DC24D}"/>
              </a:ext>
            </a:extLst>
          </p:cNvPr>
          <p:cNvSpPr txBox="1">
            <a:spLocks/>
          </p:cNvSpPr>
          <p:nvPr/>
        </p:nvSpPr>
        <p:spPr>
          <a:xfrm>
            <a:off x="2303748" y="1862826"/>
            <a:ext cx="5354352" cy="972108"/>
          </a:xfrm>
          <a:prstGeom prst="rect">
            <a:avLst/>
          </a:prstGeom>
          <a:solidFill>
            <a:schemeClr val="bg1">
              <a:lumMod val="95000"/>
            </a:schemeClr>
          </a:solidFill>
        </p:spPr>
        <p:txBody>
          <a:bodyPr vert="horz" lIns="243000" tIns="34290" rIns="68580" bIns="34290" rtlCol="0" anchor="ctr">
            <a:normAutofit/>
          </a:bodyPr>
          <a:lstStyle>
            <a:lvl1pPr marL="342900" indent="-342900" algn="l" defTabSz="914400" rtl="0" eaLnBrk="1" latinLnBrk="0" hangingPunct="1">
              <a:spcBef>
                <a:spcPct val="20000"/>
              </a:spcBef>
              <a:buClr>
                <a:srgbClr val="9A4DAD"/>
              </a:buClr>
              <a:buFont typeface="Wingdings" pitchFamily="2" charset="2"/>
              <a:buChar char="§"/>
              <a:defRPr sz="3200" b="1" kern="1200" baseline="0">
                <a:solidFill>
                  <a:schemeClr val="tx1">
                    <a:lumMod val="75000"/>
                    <a:lumOff val="25000"/>
                  </a:schemeClr>
                </a:solidFill>
                <a:latin typeface="Arial" pitchFamily="34" charset="0"/>
                <a:ea typeface="+mn-ea"/>
                <a:cs typeface="Arial" pitchFamily="34" charset="0"/>
              </a:defRPr>
            </a:lvl1pPr>
            <a:lvl2pPr marL="742950" indent="-285750" algn="l" defTabSz="914400" rtl="0" eaLnBrk="1" latinLnBrk="0" hangingPunct="1">
              <a:spcBef>
                <a:spcPct val="20000"/>
              </a:spcBef>
              <a:buClr>
                <a:srgbClr val="9A4DAD"/>
              </a:buClr>
              <a:buFont typeface="Arial" pitchFamily="34" charset="0"/>
              <a:buChar char="•"/>
              <a:defRPr sz="2800" kern="1200">
                <a:solidFill>
                  <a:schemeClr val="tx1">
                    <a:lumMod val="75000"/>
                    <a:lumOff val="25000"/>
                  </a:schemeClr>
                </a:solidFill>
                <a:latin typeface="Arial" pitchFamily="34" charset="0"/>
                <a:ea typeface="+mn-ea"/>
                <a:cs typeface="Arial" pitchFamily="34" charset="0"/>
              </a:defRPr>
            </a:lvl2pPr>
            <a:lvl3pPr marL="1143000" indent="-228600" algn="l" defTabSz="914400" rtl="0" eaLnBrk="1" latinLnBrk="0" hangingPunct="1">
              <a:spcBef>
                <a:spcPct val="20000"/>
              </a:spcBef>
              <a:buClr>
                <a:srgbClr val="9A4DAD"/>
              </a:buClr>
              <a:buFont typeface="Wingdings" pitchFamily="2" charset="2"/>
              <a:buChar char="§"/>
              <a:defRPr sz="2400" kern="1200">
                <a:solidFill>
                  <a:schemeClr val="tx1">
                    <a:lumMod val="75000"/>
                    <a:lumOff val="25000"/>
                  </a:schemeClr>
                </a:solidFill>
                <a:latin typeface="Arial" pitchFamily="34" charset="0"/>
                <a:ea typeface="+mn-ea"/>
                <a:cs typeface="Arial" pitchFamily="34" charset="0"/>
              </a:defRPr>
            </a:lvl3pPr>
            <a:lvl4pPr marL="1600200" indent="-228600" algn="l" defTabSz="914400" rtl="0" eaLnBrk="1" latinLnBrk="0" hangingPunct="1">
              <a:spcBef>
                <a:spcPct val="20000"/>
              </a:spcBef>
              <a:buClr>
                <a:srgbClr val="9A4DAD"/>
              </a:buClr>
              <a:buFont typeface="Wingdings" pitchFamily="2" charset="2"/>
              <a:buChar char="§"/>
              <a:defRPr sz="2000" kern="1200">
                <a:solidFill>
                  <a:schemeClr val="tx1">
                    <a:lumMod val="75000"/>
                    <a:lumOff val="25000"/>
                  </a:schemeClr>
                </a:solidFill>
                <a:latin typeface="Arial" pitchFamily="34" charset="0"/>
                <a:ea typeface="+mn-ea"/>
                <a:cs typeface="Arial" pitchFamily="34" charset="0"/>
              </a:defRPr>
            </a:lvl4pPr>
            <a:lvl5pPr marL="2057400" indent="-228600" algn="l" defTabSz="914400" rtl="0" eaLnBrk="1" latinLnBrk="0" hangingPunct="1">
              <a:spcBef>
                <a:spcPct val="20000"/>
              </a:spcBef>
              <a:buClr>
                <a:srgbClr val="9A4DAD"/>
              </a:buClr>
              <a:buFont typeface="Wingdings" pitchFamily="2" charset="2"/>
              <a:buChar char="§"/>
              <a:defRPr sz="2000" kern="1200">
                <a:solidFill>
                  <a:schemeClr val="tx1">
                    <a:lumMod val="75000"/>
                    <a:lumOff val="2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chemeClr val="accent5">
                  <a:lumMod val="75000"/>
                </a:schemeClr>
              </a:buClr>
              <a:buNone/>
            </a:pPr>
            <a:r>
              <a:rPr lang="nb-NO" sz="1800" b="0"/>
              <a:t>Mangelfull vurdering av sammenhengen </a:t>
            </a:r>
          </a:p>
          <a:p>
            <a:pPr marL="0" indent="0">
              <a:buClr>
                <a:schemeClr val="accent5">
                  <a:lumMod val="75000"/>
                </a:schemeClr>
              </a:buClr>
              <a:buNone/>
            </a:pPr>
            <a:r>
              <a:rPr lang="nb-NO" sz="1800" b="0"/>
              <a:t>mellom tvang og tjenester</a:t>
            </a:r>
          </a:p>
        </p:txBody>
      </p:sp>
      <p:sp>
        <p:nvSpPr>
          <p:cNvPr id="12" name="Plassholder for innhold 3">
            <a:extLst>
              <a:ext uri="{FF2B5EF4-FFF2-40B4-BE49-F238E27FC236}">
                <a16:creationId xmlns:a16="http://schemas.microsoft.com/office/drawing/2014/main" id="{7843CCEC-4CEF-48E6-95B8-08345AA41C91}"/>
              </a:ext>
            </a:extLst>
          </p:cNvPr>
          <p:cNvSpPr txBox="1">
            <a:spLocks/>
          </p:cNvSpPr>
          <p:nvPr/>
        </p:nvSpPr>
        <p:spPr>
          <a:xfrm>
            <a:off x="2303748" y="3057804"/>
            <a:ext cx="5362188" cy="972108"/>
          </a:xfrm>
          <a:prstGeom prst="rect">
            <a:avLst/>
          </a:prstGeom>
          <a:solidFill>
            <a:schemeClr val="bg1">
              <a:lumMod val="95000"/>
            </a:schemeClr>
          </a:solidFill>
        </p:spPr>
        <p:txBody>
          <a:bodyPr lIns="243000" anchor="ctr">
            <a:normAutofit/>
          </a:bodyPr>
          <a:lstStyle>
            <a:lvl1pPr marL="342900" indent="-342900" algn="l" defTabSz="914400" rtl="0" eaLnBrk="1" latinLnBrk="0" hangingPunct="1">
              <a:spcBef>
                <a:spcPct val="20000"/>
              </a:spcBef>
              <a:buClr>
                <a:srgbClr val="9A4DAD"/>
              </a:buClr>
              <a:buFont typeface="Wingdings" pitchFamily="2" charset="2"/>
              <a:buChar char="§"/>
              <a:defRPr sz="3200" b="1" kern="1200">
                <a:solidFill>
                  <a:schemeClr val="tx1">
                    <a:lumMod val="75000"/>
                    <a:lumOff val="25000"/>
                  </a:schemeClr>
                </a:solidFill>
                <a:latin typeface="Arial" pitchFamily="34" charset="0"/>
                <a:ea typeface="+mn-ea"/>
                <a:cs typeface="Arial" pitchFamily="34" charset="0"/>
              </a:defRPr>
            </a:lvl1pPr>
            <a:lvl2pPr marL="742950" indent="-285750" algn="l" defTabSz="914400" rtl="0" eaLnBrk="1" latinLnBrk="0" hangingPunct="1">
              <a:spcBef>
                <a:spcPct val="20000"/>
              </a:spcBef>
              <a:buClr>
                <a:srgbClr val="9A4DAD"/>
              </a:buClr>
              <a:buFont typeface="Arial" pitchFamily="34" charset="0"/>
              <a:buChar char="•"/>
              <a:defRPr sz="2800" kern="1200">
                <a:solidFill>
                  <a:schemeClr val="tx1">
                    <a:lumMod val="75000"/>
                    <a:lumOff val="25000"/>
                  </a:schemeClr>
                </a:solidFill>
                <a:latin typeface="Arial" pitchFamily="34" charset="0"/>
                <a:ea typeface="+mn-ea"/>
                <a:cs typeface="Arial" pitchFamily="34" charset="0"/>
              </a:defRPr>
            </a:lvl2pPr>
            <a:lvl3pPr marL="1143000" indent="-228600" algn="l" defTabSz="914400" rtl="0" eaLnBrk="1" latinLnBrk="0" hangingPunct="1">
              <a:spcBef>
                <a:spcPct val="20000"/>
              </a:spcBef>
              <a:buClr>
                <a:srgbClr val="9A4DAD"/>
              </a:buClr>
              <a:buFont typeface="Wingdings" pitchFamily="2" charset="2"/>
              <a:buChar char="§"/>
              <a:defRPr sz="2400" kern="1200">
                <a:solidFill>
                  <a:schemeClr val="tx1">
                    <a:lumMod val="75000"/>
                    <a:lumOff val="25000"/>
                  </a:schemeClr>
                </a:solidFill>
                <a:latin typeface="Arial" pitchFamily="34" charset="0"/>
                <a:ea typeface="+mn-ea"/>
                <a:cs typeface="Arial" pitchFamily="34" charset="0"/>
              </a:defRPr>
            </a:lvl3pPr>
            <a:lvl4pPr marL="1600200" indent="-228600" algn="l" defTabSz="914400" rtl="0" eaLnBrk="1" latinLnBrk="0" hangingPunct="1">
              <a:spcBef>
                <a:spcPct val="20000"/>
              </a:spcBef>
              <a:buClr>
                <a:srgbClr val="9A4DAD"/>
              </a:buClr>
              <a:buFont typeface="Wingdings" pitchFamily="2" charset="2"/>
              <a:buChar char="§"/>
              <a:defRPr sz="2000" kern="1200">
                <a:solidFill>
                  <a:schemeClr val="tx1">
                    <a:lumMod val="75000"/>
                    <a:lumOff val="25000"/>
                  </a:schemeClr>
                </a:solidFill>
                <a:latin typeface="Arial" pitchFamily="34" charset="0"/>
                <a:ea typeface="+mn-ea"/>
                <a:cs typeface="Arial" pitchFamily="34" charset="0"/>
              </a:defRPr>
            </a:lvl4pPr>
            <a:lvl5pPr marL="2057400" indent="-228600" algn="l" defTabSz="914400" rtl="0" eaLnBrk="1" latinLnBrk="0" hangingPunct="1">
              <a:spcBef>
                <a:spcPct val="20000"/>
              </a:spcBef>
              <a:buClr>
                <a:srgbClr val="9A4DAD"/>
              </a:buClr>
              <a:buFont typeface="Wingdings" pitchFamily="2" charset="2"/>
              <a:buChar char="§"/>
              <a:defRPr sz="2000" kern="1200">
                <a:solidFill>
                  <a:schemeClr val="tx1">
                    <a:lumMod val="75000"/>
                    <a:lumOff val="2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chemeClr val="accent5">
                  <a:lumMod val="75000"/>
                </a:schemeClr>
              </a:buClr>
              <a:buNone/>
            </a:pPr>
            <a:r>
              <a:rPr lang="nb-NO" sz="1800" b="0"/>
              <a:t>Vanskeligere å få BPA med tvangsvedtak</a:t>
            </a:r>
          </a:p>
        </p:txBody>
      </p:sp>
      <p:sp>
        <p:nvSpPr>
          <p:cNvPr id="13" name="Rektangel 12">
            <a:extLst>
              <a:ext uri="{FF2B5EF4-FFF2-40B4-BE49-F238E27FC236}">
                <a16:creationId xmlns:a16="http://schemas.microsoft.com/office/drawing/2014/main" id="{F543E1C3-82CE-4064-9EB6-A8915801F9C6}"/>
              </a:ext>
            </a:extLst>
          </p:cNvPr>
          <p:cNvSpPr/>
          <p:nvPr/>
        </p:nvSpPr>
        <p:spPr>
          <a:xfrm>
            <a:off x="1331640" y="3057804"/>
            <a:ext cx="972000" cy="972108"/>
          </a:xfrm>
          <a:prstGeom prst="rect">
            <a:avLst/>
          </a:prstGeom>
          <a:solidFill>
            <a:srgbClr val="FF88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4050" b="1">
                <a:solidFill>
                  <a:schemeClr val="tx1"/>
                </a:solidFill>
              </a:rPr>
              <a:t>2</a:t>
            </a:r>
            <a:endParaRPr lang="nb-NO" sz="2100" b="1">
              <a:solidFill>
                <a:schemeClr val="tx1"/>
              </a:solidFill>
            </a:endParaRPr>
          </a:p>
        </p:txBody>
      </p:sp>
      <p:sp>
        <p:nvSpPr>
          <p:cNvPr id="14" name="Rektangel 13">
            <a:extLst>
              <a:ext uri="{FF2B5EF4-FFF2-40B4-BE49-F238E27FC236}">
                <a16:creationId xmlns:a16="http://schemas.microsoft.com/office/drawing/2014/main" id="{F447F85B-46E4-48DB-8A3C-54A82A027F80}"/>
              </a:ext>
            </a:extLst>
          </p:cNvPr>
          <p:cNvSpPr/>
          <p:nvPr/>
        </p:nvSpPr>
        <p:spPr>
          <a:xfrm>
            <a:off x="1331640" y="1862826"/>
            <a:ext cx="972000" cy="972108"/>
          </a:xfrm>
          <a:prstGeom prst="rect">
            <a:avLst/>
          </a:prstGeom>
          <a:solidFill>
            <a:srgbClr val="FF88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4050" b="1">
                <a:solidFill>
                  <a:schemeClr val="accent1">
                    <a:lumMod val="75000"/>
                  </a:schemeClr>
                </a:solidFill>
              </a:rPr>
              <a:t>1</a:t>
            </a:r>
          </a:p>
        </p:txBody>
      </p:sp>
      <p:sp>
        <p:nvSpPr>
          <p:cNvPr id="4" name="Rektangel 3">
            <a:extLst>
              <a:ext uri="{FF2B5EF4-FFF2-40B4-BE49-F238E27FC236}">
                <a16:creationId xmlns:a16="http://schemas.microsoft.com/office/drawing/2014/main" id="{E3D32D49-F258-4665-AF4F-F4151AFED288}"/>
              </a:ext>
            </a:extLst>
          </p:cNvPr>
          <p:cNvSpPr/>
          <p:nvPr/>
        </p:nvSpPr>
        <p:spPr>
          <a:xfrm>
            <a:off x="1334181" y="3062024"/>
            <a:ext cx="972000" cy="972000"/>
          </a:xfrm>
          <a:prstGeom prst="rect">
            <a:avLst/>
          </a:prstGeom>
          <a:solidFill>
            <a:srgbClr val="FF88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4050" b="1">
                <a:solidFill>
                  <a:schemeClr val="accent1">
                    <a:lumMod val="75000"/>
                  </a:schemeClr>
                </a:solidFill>
              </a:rPr>
              <a:t>2</a:t>
            </a:r>
            <a:endParaRPr lang="nb-NO" sz="2100" b="1">
              <a:solidFill>
                <a:schemeClr val="accent1">
                  <a:lumMod val="75000"/>
                </a:schemeClr>
              </a:solidFill>
            </a:endParaRPr>
          </a:p>
        </p:txBody>
      </p:sp>
    </p:spTree>
    <p:extLst>
      <p:ext uri="{BB962C8B-B14F-4D97-AF65-F5344CB8AC3E}">
        <p14:creationId xmlns:p14="http://schemas.microsoft.com/office/powerpoint/2010/main" val="1250983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DCE31D8-E79B-45BE-94CB-1A66B2C1C53B}"/>
              </a:ext>
            </a:extLst>
          </p:cNvPr>
          <p:cNvSpPr>
            <a:spLocks noGrp="1"/>
          </p:cNvSpPr>
          <p:nvPr>
            <p:ph type="title"/>
          </p:nvPr>
        </p:nvSpPr>
        <p:spPr>
          <a:xfrm>
            <a:off x="457200" y="427703"/>
            <a:ext cx="8229600" cy="966020"/>
          </a:xfrm>
        </p:spPr>
        <p:txBody>
          <a:bodyPr>
            <a:normAutofit/>
          </a:bodyPr>
          <a:lstStyle/>
          <a:p>
            <a:r>
              <a:rPr lang="nb-NO"/>
              <a:t>Hovedfunn fra våre undersøkelser</a:t>
            </a:r>
          </a:p>
        </p:txBody>
      </p:sp>
      <p:grpSp>
        <p:nvGrpSpPr>
          <p:cNvPr id="11" name="Gruppe 10">
            <a:extLst>
              <a:ext uri="{FF2B5EF4-FFF2-40B4-BE49-F238E27FC236}">
                <a16:creationId xmlns:a16="http://schemas.microsoft.com/office/drawing/2014/main" id="{9162B31C-FFE7-4CDA-8C94-2D045C8DEAA9}"/>
              </a:ext>
            </a:extLst>
          </p:cNvPr>
          <p:cNvGrpSpPr/>
          <p:nvPr/>
        </p:nvGrpSpPr>
        <p:grpSpPr>
          <a:xfrm>
            <a:off x="1124328" y="1653648"/>
            <a:ext cx="6895344" cy="2592288"/>
            <a:chOff x="1415480" y="2276872"/>
            <a:chExt cx="9193792" cy="3456384"/>
          </a:xfrm>
        </p:grpSpPr>
        <p:sp>
          <p:nvSpPr>
            <p:cNvPr id="5" name="Plassholder for innhold 2">
              <a:extLst>
                <a:ext uri="{FF2B5EF4-FFF2-40B4-BE49-F238E27FC236}">
                  <a16:creationId xmlns:a16="http://schemas.microsoft.com/office/drawing/2014/main" id="{90A6AC30-B320-42AD-A6E5-72940D4C6F0D}"/>
                </a:ext>
              </a:extLst>
            </p:cNvPr>
            <p:cNvSpPr txBox="1">
              <a:spLocks/>
            </p:cNvSpPr>
            <p:nvPr/>
          </p:nvSpPr>
          <p:spPr>
            <a:xfrm>
              <a:off x="2495601" y="2276872"/>
              <a:ext cx="8113670" cy="1008112"/>
            </a:xfrm>
            <a:prstGeom prst="rect">
              <a:avLst/>
            </a:prstGeom>
            <a:solidFill>
              <a:schemeClr val="bg1">
                <a:lumMod val="95000"/>
              </a:schemeClr>
            </a:solidFill>
          </p:spPr>
          <p:txBody>
            <a:bodyPr vert="horz" lIns="243000" tIns="34290" rIns="68580" bIns="34290" rtlCol="0" anchor="ctr">
              <a:normAutofit/>
            </a:bodyPr>
            <a:lstStyle>
              <a:lvl1pPr marL="342900" indent="-342900" algn="l" defTabSz="914400" rtl="0" eaLnBrk="1" latinLnBrk="0" hangingPunct="1">
                <a:spcBef>
                  <a:spcPct val="20000"/>
                </a:spcBef>
                <a:buClr>
                  <a:srgbClr val="9A4DAD"/>
                </a:buClr>
                <a:buFont typeface="Wingdings" pitchFamily="2" charset="2"/>
                <a:buChar char="§"/>
                <a:defRPr sz="3200" b="1" kern="1200" baseline="0">
                  <a:solidFill>
                    <a:schemeClr val="tx1">
                      <a:lumMod val="75000"/>
                      <a:lumOff val="25000"/>
                    </a:schemeClr>
                  </a:solidFill>
                  <a:latin typeface="Arial" pitchFamily="34" charset="0"/>
                  <a:ea typeface="+mn-ea"/>
                  <a:cs typeface="Arial" pitchFamily="34" charset="0"/>
                </a:defRPr>
              </a:lvl1pPr>
              <a:lvl2pPr marL="742950" indent="-285750" algn="l" defTabSz="914400" rtl="0" eaLnBrk="1" latinLnBrk="0" hangingPunct="1">
                <a:spcBef>
                  <a:spcPct val="20000"/>
                </a:spcBef>
                <a:buClr>
                  <a:srgbClr val="9A4DAD"/>
                </a:buClr>
                <a:buFont typeface="Arial" pitchFamily="34" charset="0"/>
                <a:buChar char="•"/>
                <a:defRPr sz="2800" kern="1200">
                  <a:solidFill>
                    <a:schemeClr val="tx1">
                      <a:lumMod val="75000"/>
                      <a:lumOff val="25000"/>
                    </a:schemeClr>
                  </a:solidFill>
                  <a:latin typeface="Arial" pitchFamily="34" charset="0"/>
                  <a:ea typeface="+mn-ea"/>
                  <a:cs typeface="Arial" pitchFamily="34" charset="0"/>
                </a:defRPr>
              </a:lvl2pPr>
              <a:lvl3pPr marL="1143000" indent="-228600" algn="l" defTabSz="914400" rtl="0" eaLnBrk="1" latinLnBrk="0" hangingPunct="1">
                <a:spcBef>
                  <a:spcPct val="20000"/>
                </a:spcBef>
                <a:buClr>
                  <a:srgbClr val="9A4DAD"/>
                </a:buClr>
                <a:buFont typeface="Wingdings" pitchFamily="2" charset="2"/>
                <a:buChar char="§"/>
                <a:defRPr sz="2400" kern="1200">
                  <a:solidFill>
                    <a:schemeClr val="tx1">
                      <a:lumMod val="75000"/>
                      <a:lumOff val="25000"/>
                    </a:schemeClr>
                  </a:solidFill>
                  <a:latin typeface="Arial" pitchFamily="34" charset="0"/>
                  <a:ea typeface="+mn-ea"/>
                  <a:cs typeface="Arial" pitchFamily="34" charset="0"/>
                </a:defRPr>
              </a:lvl3pPr>
              <a:lvl4pPr marL="1600200" indent="-228600" algn="l" defTabSz="914400" rtl="0" eaLnBrk="1" latinLnBrk="0" hangingPunct="1">
                <a:spcBef>
                  <a:spcPct val="20000"/>
                </a:spcBef>
                <a:buClr>
                  <a:srgbClr val="9A4DAD"/>
                </a:buClr>
                <a:buFont typeface="Wingdings" pitchFamily="2" charset="2"/>
                <a:buChar char="§"/>
                <a:defRPr sz="2000" kern="1200">
                  <a:solidFill>
                    <a:schemeClr val="tx1">
                      <a:lumMod val="75000"/>
                      <a:lumOff val="25000"/>
                    </a:schemeClr>
                  </a:solidFill>
                  <a:latin typeface="Arial" pitchFamily="34" charset="0"/>
                  <a:ea typeface="+mn-ea"/>
                  <a:cs typeface="Arial" pitchFamily="34" charset="0"/>
                </a:defRPr>
              </a:lvl4pPr>
              <a:lvl5pPr marL="2057400" indent="-228600" algn="l" defTabSz="914400" rtl="0" eaLnBrk="1" latinLnBrk="0" hangingPunct="1">
                <a:spcBef>
                  <a:spcPct val="20000"/>
                </a:spcBef>
                <a:buClr>
                  <a:srgbClr val="9A4DAD"/>
                </a:buClr>
                <a:buFont typeface="Wingdings" pitchFamily="2" charset="2"/>
                <a:buChar char="§"/>
                <a:defRPr sz="2000" kern="1200">
                  <a:solidFill>
                    <a:schemeClr val="tx1">
                      <a:lumMod val="75000"/>
                      <a:lumOff val="2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chemeClr val="accent5">
                    <a:lumMod val="75000"/>
                  </a:schemeClr>
                </a:buClr>
                <a:buNone/>
              </a:pPr>
              <a:r>
                <a:rPr lang="nb-NO" sz="1500" b="0"/>
                <a:t>Statsforvalterens overprøving av vedtak og stedlige tilsyn innebærer ikke en effektiv kontroll med kommunens vedtak og praksis</a:t>
              </a:r>
            </a:p>
          </p:txBody>
        </p:sp>
        <p:sp>
          <p:nvSpPr>
            <p:cNvPr id="6" name="Plassholder for innhold 3">
              <a:extLst>
                <a:ext uri="{FF2B5EF4-FFF2-40B4-BE49-F238E27FC236}">
                  <a16:creationId xmlns:a16="http://schemas.microsoft.com/office/drawing/2014/main" id="{4F66E2FE-53C0-4293-8E99-BD428DBEC6B5}"/>
                </a:ext>
              </a:extLst>
            </p:cNvPr>
            <p:cNvSpPr txBox="1">
              <a:spLocks/>
            </p:cNvSpPr>
            <p:nvPr/>
          </p:nvSpPr>
          <p:spPr>
            <a:xfrm>
              <a:off x="2505917" y="3501008"/>
              <a:ext cx="8103355" cy="1008112"/>
            </a:xfrm>
            <a:prstGeom prst="rect">
              <a:avLst/>
            </a:prstGeom>
            <a:solidFill>
              <a:schemeClr val="bg1">
                <a:lumMod val="95000"/>
              </a:schemeClr>
            </a:solidFill>
          </p:spPr>
          <p:txBody>
            <a:bodyPr lIns="243000" anchor="ctr">
              <a:normAutofit/>
            </a:bodyPr>
            <a:lstStyle>
              <a:lvl1pPr marL="342900" indent="-342900" algn="l" defTabSz="914400" rtl="0" eaLnBrk="1" latinLnBrk="0" hangingPunct="1">
                <a:spcBef>
                  <a:spcPct val="20000"/>
                </a:spcBef>
                <a:buClr>
                  <a:srgbClr val="9A4DAD"/>
                </a:buClr>
                <a:buFont typeface="Wingdings" pitchFamily="2" charset="2"/>
                <a:buChar char="§"/>
                <a:defRPr sz="3200" b="1" kern="1200">
                  <a:solidFill>
                    <a:schemeClr val="tx1">
                      <a:lumMod val="75000"/>
                      <a:lumOff val="25000"/>
                    </a:schemeClr>
                  </a:solidFill>
                  <a:latin typeface="Arial" pitchFamily="34" charset="0"/>
                  <a:ea typeface="+mn-ea"/>
                  <a:cs typeface="Arial" pitchFamily="34" charset="0"/>
                </a:defRPr>
              </a:lvl1pPr>
              <a:lvl2pPr marL="742950" indent="-285750" algn="l" defTabSz="914400" rtl="0" eaLnBrk="1" latinLnBrk="0" hangingPunct="1">
                <a:spcBef>
                  <a:spcPct val="20000"/>
                </a:spcBef>
                <a:buClr>
                  <a:srgbClr val="9A4DAD"/>
                </a:buClr>
                <a:buFont typeface="Arial" pitchFamily="34" charset="0"/>
                <a:buChar char="•"/>
                <a:defRPr sz="2800" kern="1200">
                  <a:solidFill>
                    <a:schemeClr val="tx1">
                      <a:lumMod val="75000"/>
                      <a:lumOff val="25000"/>
                    </a:schemeClr>
                  </a:solidFill>
                  <a:latin typeface="Arial" pitchFamily="34" charset="0"/>
                  <a:ea typeface="+mn-ea"/>
                  <a:cs typeface="Arial" pitchFamily="34" charset="0"/>
                </a:defRPr>
              </a:lvl2pPr>
              <a:lvl3pPr marL="1143000" indent="-228600" algn="l" defTabSz="914400" rtl="0" eaLnBrk="1" latinLnBrk="0" hangingPunct="1">
                <a:spcBef>
                  <a:spcPct val="20000"/>
                </a:spcBef>
                <a:buClr>
                  <a:srgbClr val="9A4DAD"/>
                </a:buClr>
                <a:buFont typeface="Wingdings" pitchFamily="2" charset="2"/>
                <a:buChar char="§"/>
                <a:defRPr sz="2400" kern="1200">
                  <a:solidFill>
                    <a:schemeClr val="tx1">
                      <a:lumMod val="75000"/>
                      <a:lumOff val="25000"/>
                    </a:schemeClr>
                  </a:solidFill>
                  <a:latin typeface="Arial" pitchFamily="34" charset="0"/>
                  <a:ea typeface="+mn-ea"/>
                  <a:cs typeface="Arial" pitchFamily="34" charset="0"/>
                </a:defRPr>
              </a:lvl3pPr>
              <a:lvl4pPr marL="1600200" indent="-228600" algn="l" defTabSz="914400" rtl="0" eaLnBrk="1" latinLnBrk="0" hangingPunct="1">
                <a:spcBef>
                  <a:spcPct val="20000"/>
                </a:spcBef>
                <a:buClr>
                  <a:srgbClr val="9A4DAD"/>
                </a:buClr>
                <a:buFont typeface="Wingdings" pitchFamily="2" charset="2"/>
                <a:buChar char="§"/>
                <a:defRPr sz="2000" kern="1200">
                  <a:solidFill>
                    <a:schemeClr val="tx1">
                      <a:lumMod val="75000"/>
                      <a:lumOff val="25000"/>
                    </a:schemeClr>
                  </a:solidFill>
                  <a:latin typeface="Arial" pitchFamily="34" charset="0"/>
                  <a:ea typeface="+mn-ea"/>
                  <a:cs typeface="Arial" pitchFamily="34" charset="0"/>
                </a:defRPr>
              </a:lvl4pPr>
              <a:lvl5pPr marL="2057400" indent="-228600" algn="l" defTabSz="914400" rtl="0" eaLnBrk="1" latinLnBrk="0" hangingPunct="1">
                <a:spcBef>
                  <a:spcPct val="20000"/>
                </a:spcBef>
                <a:buClr>
                  <a:srgbClr val="9A4DAD"/>
                </a:buClr>
                <a:buFont typeface="Wingdings" pitchFamily="2" charset="2"/>
                <a:buChar char="§"/>
                <a:defRPr sz="2000" kern="1200">
                  <a:solidFill>
                    <a:schemeClr val="tx1">
                      <a:lumMod val="75000"/>
                      <a:lumOff val="2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chemeClr val="accent5">
                    <a:lumMod val="75000"/>
                  </a:schemeClr>
                </a:buClr>
                <a:buNone/>
              </a:pPr>
              <a:r>
                <a:rPr lang="nb-NO" sz="1500" b="0"/>
                <a:t>Personer med tvangsvedtak får ofte ikke oppfylt sine rettigheter </a:t>
              </a:r>
              <a:br>
                <a:rPr lang="nb-NO" sz="1500" b="0"/>
              </a:br>
              <a:r>
                <a:rPr lang="nb-NO" sz="1500" b="0"/>
                <a:t>etter forvaltningsloven på lik linje med andre</a:t>
              </a:r>
            </a:p>
          </p:txBody>
        </p:sp>
        <p:sp>
          <p:nvSpPr>
            <p:cNvPr id="7" name="Rektangel 6">
              <a:extLst>
                <a:ext uri="{FF2B5EF4-FFF2-40B4-BE49-F238E27FC236}">
                  <a16:creationId xmlns:a16="http://schemas.microsoft.com/office/drawing/2014/main" id="{D10A1F2B-E13E-4B01-A790-27A551007101}"/>
                </a:ext>
              </a:extLst>
            </p:cNvPr>
            <p:cNvSpPr/>
            <p:nvPr/>
          </p:nvSpPr>
          <p:spPr>
            <a:xfrm>
              <a:off x="1415480" y="3501008"/>
              <a:ext cx="1080120" cy="1008112"/>
            </a:xfrm>
            <a:prstGeom prst="rect">
              <a:avLst/>
            </a:prstGeom>
            <a:solidFill>
              <a:srgbClr val="FF88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4050" b="1">
                  <a:solidFill>
                    <a:schemeClr val="accent5">
                      <a:lumMod val="50000"/>
                    </a:schemeClr>
                  </a:solidFill>
                </a:rPr>
                <a:t>2</a:t>
              </a:r>
              <a:endParaRPr lang="nb-NO" sz="2100" b="1">
                <a:solidFill>
                  <a:schemeClr val="accent5">
                    <a:lumMod val="50000"/>
                  </a:schemeClr>
                </a:solidFill>
              </a:endParaRPr>
            </a:p>
          </p:txBody>
        </p:sp>
        <p:sp>
          <p:nvSpPr>
            <p:cNvPr id="8" name="Rektangel 7">
              <a:extLst>
                <a:ext uri="{FF2B5EF4-FFF2-40B4-BE49-F238E27FC236}">
                  <a16:creationId xmlns:a16="http://schemas.microsoft.com/office/drawing/2014/main" id="{C6DCEA2F-5F6B-468E-B8BB-7CDD480477A6}"/>
                </a:ext>
              </a:extLst>
            </p:cNvPr>
            <p:cNvSpPr/>
            <p:nvPr/>
          </p:nvSpPr>
          <p:spPr>
            <a:xfrm>
              <a:off x="1415480" y="2276872"/>
              <a:ext cx="1080120" cy="1008112"/>
            </a:xfrm>
            <a:prstGeom prst="rect">
              <a:avLst/>
            </a:prstGeom>
            <a:solidFill>
              <a:srgbClr val="FF88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4050" b="1">
                  <a:solidFill>
                    <a:schemeClr val="accent5">
                      <a:lumMod val="50000"/>
                    </a:schemeClr>
                  </a:solidFill>
                </a:rPr>
                <a:t>1</a:t>
              </a:r>
              <a:endParaRPr lang="nb-NO" sz="4950" b="1">
                <a:solidFill>
                  <a:schemeClr val="accent5">
                    <a:lumMod val="50000"/>
                  </a:schemeClr>
                </a:solidFill>
              </a:endParaRPr>
            </a:p>
          </p:txBody>
        </p:sp>
        <p:sp>
          <p:nvSpPr>
            <p:cNvPr id="9" name="Plassholder for innhold 3">
              <a:extLst>
                <a:ext uri="{FF2B5EF4-FFF2-40B4-BE49-F238E27FC236}">
                  <a16:creationId xmlns:a16="http://schemas.microsoft.com/office/drawing/2014/main" id="{28BAB6A5-1193-48D5-B186-28C19DFEAD56}"/>
                </a:ext>
              </a:extLst>
            </p:cNvPr>
            <p:cNvSpPr txBox="1">
              <a:spLocks/>
            </p:cNvSpPr>
            <p:nvPr/>
          </p:nvSpPr>
          <p:spPr>
            <a:xfrm>
              <a:off x="2505917" y="4725144"/>
              <a:ext cx="8103354" cy="1008112"/>
            </a:xfrm>
            <a:prstGeom prst="rect">
              <a:avLst/>
            </a:prstGeom>
            <a:solidFill>
              <a:schemeClr val="bg1">
                <a:lumMod val="95000"/>
              </a:schemeClr>
            </a:solidFill>
          </p:spPr>
          <p:txBody>
            <a:bodyPr lIns="243000" anchor="ctr">
              <a:normAutofit/>
            </a:bodyPr>
            <a:lstStyle>
              <a:lvl1pPr marL="342900" indent="-342900" algn="l" defTabSz="914400" rtl="0" eaLnBrk="1" latinLnBrk="0" hangingPunct="1">
                <a:spcBef>
                  <a:spcPct val="20000"/>
                </a:spcBef>
                <a:buClr>
                  <a:srgbClr val="9A4DAD"/>
                </a:buClr>
                <a:buFont typeface="Wingdings" pitchFamily="2" charset="2"/>
                <a:buChar char="§"/>
                <a:defRPr sz="3200" b="1" kern="1200">
                  <a:solidFill>
                    <a:schemeClr val="tx1">
                      <a:lumMod val="75000"/>
                      <a:lumOff val="25000"/>
                    </a:schemeClr>
                  </a:solidFill>
                  <a:latin typeface="Arial" pitchFamily="34" charset="0"/>
                  <a:ea typeface="+mn-ea"/>
                  <a:cs typeface="Arial" pitchFamily="34" charset="0"/>
                </a:defRPr>
              </a:lvl1pPr>
              <a:lvl2pPr marL="742950" indent="-285750" algn="l" defTabSz="914400" rtl="0" eaLnBrk="1" latinLnBrk="0" hangingPunct="1">
                <a:spcBef>
                  <a:spcPct val="20000"/>
                </a:spcBef>
                <a:buClr>
                  <a:srgbClr val="9A4DAD"/>
                </a:buClr>
                <a:buFont typeface="Arial" pitchFamily="34" charset="0"/>
                <a:buChar char="•"/>
                <a:defRPr sz="2800" kern="1200">
                  <a:solidFill>
                    <a:schemeClr val="tx1">
                      <a:lumMod val="75000"/>
                      <a:lumOff val="25000"/>
                    </a:schemeClr>
                  </a:solidFill>
                  <a:latin typeface="Arial" pitchFamily="34" charset="0"/>
                  <a:ea typeface="+mn-ea"/>
                  <a:cs typeface="Arial" pitchFamily="34" charset="0"/>
                </a:defRPr>
              </a:lvl2pPr>
              <a:lvl3pPr marL="1143000" indent="-228600" algn="l" defTabSz="914400" rtl="0" eaLnBrk="1" latinLnBrk="0" hangingPunct="1">
                <a:spcBef>
                  <a:spcPct val="20000"/>
                </a:spcBef>
                <a:buClr>
                  <a:srgbClr val="9A4DAD"/>
                </a:buClr>
                <a:buFont typeface="Wingdings" pitchFamily="2" charset="2"/>
                <a:buChar char="§"/>
                <a:defRPr sz="2400" kern="1200">
                  <a:solidFill>
                    <a:schemeClr val="tx1">
                      <a:lumMod val="75000"/>
                      <a:lumOff val="25000"/>
                    </a:schemeClr>
                  </a:solidFill>
                  <a:latin typeface="Arial" pitchFamily="34" charset="0"/>
                  <a:ea typeface="+mn-ea"/>
                  <a:cs typeface="Arial" pitchFamily="34" charset="0"/>
                </a:defRPr>
              </a:lvl3pPr>
              <a:lvl4pPr marL="1600200" indent="-228600" algn="l" defTabSz="914400" rtl="0" eaLnBrk="1" latinLnBrk="0" hangingPunct="1">
                <a:spcBef>
                  <a:spcPct val="20000"/>
                </a:spcBef>
                <a:buClr>
                  <a:srgbClr val="9A4DAD"/>
                </a:buClr>
                <a:buFont typeface="Wingdings" pitchFamily="2" charset="2"/>
                <a:buChar char="§"/>
                <a:defRPr sz="2000" kern="1200">
                  <a:solidFill>
                    <a:schemeClr val="tx1">
                      <a:lumMod val="75000"/>
                      <a:lumOff val="25000"/>
                    </a:schemeClr>
                  </a:solidFill>
                  <a:latin typeface="Arial" pitchFamily="34" charset="0"/>
                  <a:ea typeface="+mn-ea"/>
                  <a:cs typeface="Arial" pitchFamily="34" charset="0"/>
                </a:defRPr>
              </a:lvl4pPr>
              <a:lvl5pPr marL="2057400" indent="-228600" algn="l" defTabSz="914400" rtl="0" eaLnBrk="1" latinLnBrk="0" hangingPunct="1">
                <a:spcBef>
                  <a:spcPct val="20000"/>
                </a:spcBef>
                <a:buClr>
                  <a:srgbClr val="9A4DAD"/>
                </a:buClr>
                <a:buFont typeface="Wingdings" pitchFamily="2" charset="2"/>
                <a:buChar char="§"/>
                <a:defRPr sz="2000" kern="1200">
                  <a:solidFill>
                    <a:schemeClr val="tx1">
                      <a:lumMod val="75000"/>
                      <a:lumOff val="2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chemeClr val="accent5">
                    <a:lumMod val="75000"/>
                  </a:schemeClr>
                </a:buClr>
                <a:buNone/>
              </a:pPr>
              <a:r>
                <a:rPr lang="nb-NO" sz="1500" b="0"/>
                <a:t>Personenes rett til medvirkning og selvbestemmelse ivaretas ikke på en tilfredsstillende måte gjennom sakskjeden</a:t>
              </a:r>
            </a:p>
          </p:txBody>
        </p:sp>
        <p:sp>
          <p:nvSpPr>
            <p:cNvPr id="10" name="Rektangel 9">
              <a:extLst>
                <a:ext uri="{FF2B5EF4-FFF2-40B4-BE49-F238E27FC236}">
                  <a16:creationId xmlns:a16="http://schemas.microsoft.com/office/drawing/2014/main" id="{DEEC9DBA-0E8E-46BC-A07E-CF51860155C8}"/>
                </a:ext>
              </a:extLst>
            </p:cNvPr>
            <p:cNvSpPr/>
            <p:nvPr/>
          </p:nvSpPr>
          <p:spPr>
            <a:xfrm>
              <a:off x="1415480" y="4725144"/>
              <a:ext cx="1080120" cy="1008112"/>
            </a:xfrm>
            <a:prstGeom prst="rect">
              <a:avLst/>
            </a:prstGeom>
            <a:solidFill>
              <a:srgbClr val="FF88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4050" b="1">
                  <a:solidFill>
                    <a:schemeClr val="accent5">
                      <a:lumMod val="50000"/>
                    </a:schemeClr>
                  </a:solidFill>
                </a:rPr>
                <a:t>3</a:t>
              </a:r>
            </a:p>
          </p:txBody>
        </p:sp>
      </p:grpSp>
    </p:spTree>
    <p:extLst>
      <p:ext uri="{BB962C8B-B14F-4D97-AF65-F5344CB8AC3E}">
        <p14:creationId xmlns:p14="http://schemas.microsoft.com/office/powerpoint/2010/main" val="3297515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5C56082-43D3-42FC-BF7A-3C706281D4D1}"/>
              </a:ext>
            </a:extLst>
          </p:cNvPr>
          <p:cNvSpPr>
            <a:spLocks noGrp="1"/>
          </p:cNvSpPr>
          <p:nvPr>
            <p:ph type="title"/>
          </p:nvPr>
        </p:nvSpPr>
        <p:spPr>
          <a:xfrm>
            <a:off x="457200" y="275552"/>
            <a:ext cx="8229600" cy="857250"/>
          </a:xfrm>
        </p:spPr>
        <p:txBody>
          <a:bodyPr/>
          <a:lstStyle/>
          <a:p>
            <a:r>
              <a:rPr lang="nb-NO" dirty="0"/>
              <a:t>CRPD: rettslig status i norsk rett NÅ</a:t>
            </a:r>
          </a:p>
        </p:txBody>
      </p:sp>
      <p:sp>
        <p:nvSpPr>
          <p:cNvPr id="3" name="Plassholder for innhold 2">
            <a:extLst>
              <a:ext uri="{FF2B5EF4-FFF2-40B4-BE49-F238E27FC236}">
                <a16:creationId xmlns:a16="http://schemas.microsoft.com/office/drawing/2014/main" id="{68B34DD8-4CE0-4696-BD0E-D58B715D73EE}"/>
              </a:ext>
            </a:extLst>
          </p:cNvPr>
          <p:cNvSpPr>
            <a:spLocks noGrp="1"/>
          </p:cNvSpPr>
          <p:nvPr>
            <p:ph idx="1"/>
          </p:nvPr>
        </p:nvSpPr>
        <p:spPr/>
        <p:txBody>
          <a:bodyPr vert="horz" lIns="91440" tIns="45720" rIns="91440" bIns="45720" rtlCol="0" anchor="t">
            <a:normAutofit fontScale="92500" lnSpcReduction="10000"/>
          </a:bodyPr>
          <a:lstStyle/>
          <a:p>
            <a:r>
              <a:rPr lang="nb-NO"/>
              <a:t>Ratifisert av Norge i 2013</a:t>
            </a:r>
          </a:p>
          <a:p>
            <a:r>
              <a:rPr lang="nb-NO"/>
              <a:t>Uten reservasjoner</a:t>
            </a:r>
            <a:endParaRPr lang="nb-NO" dirty="0">
              <a:ea typeface="Roboto"/>
            </a:endParaRPr>
          </a:p>
          <a:p>
            <a:r>
              <a:rPr lang="nb-NO"/>
              <a:t>Med tolkningserklæringer</a:t>
            </a:r>
            <a:r>
              <a:rPr lang="nb-NO" dirty="0"/>
              <a:t> </a:t>
            </a:r>
            <a:endParaRPr lang="nb-NO" dirty="0">
              <a:ea typeface="Roboto"/>
            </a:endParaRPr>
          </a:p>
          <a:p>
            <a:r>
              <a:rPr lang="nb-NO">
                <a:solidFill>
                  <a:srgbClr val="FF0000"/>
                </a:solidFill>
              </a:rPr>
              <a:t>Fratakelse av rettslig handleevne</a:t>
            </a:r>
            <a:r>
              <a:rPr lang="nb-NO" dirty="0">
                <a:solidFill>
                  <a:srgbClr val="FF0000"/>
                </a:solidFill>
              </a:rPr>
              <a:t> </a:t>
            </a:r>
            <a:r>
              <a:rPr lang="nb-NO">
                <a:solidFill>
                  <a:srgbClr val="FF0000"/>
                </a:solidFill>
              </a:rPr>
              <a:t> og tvang i omsorg og behandling</a:t>
            </a:r>
            <a:r>
              <a:rPr lang="nb-NO" dirty="0">
                <a:solidFill>
                  <a:srgbClr val="FF0000"/>
                </a:solidFill>
              </a:rPr>
              <a:t>  </a:t>
            </a:r>
            <a:r>
              <a:rPr lang="nb-NO">
                <a:solidFill>
                  <a:srgbClr val="FF0000"/>
                </a:solidFill>
              </a:rPr>
              <a:t> (art. 12 og 14)</a:t>
            </a:r>
            <a:endParaRPr lang="nb-NO" dirty="0">
              <a:solidFill>
                <a:srgbClr val="FF0000"/>
              </a:solidFill>
            </a:endParaRPr>
          </a:p>
          <a:p>
            <a:r>
              <a:rPr lang="nb-NO">
                <a:solidFill>
                  <a:srgbClr val="FF0000"/>
                </a:solidFill>
              </a:rPr>
              <a:t>Like god behandling basert på fritt og informert samtykke (art. 25d)</a:t>
            </a:r>
            <a:endParaRPr lang="nb-NO" dirty="0">
              <a:solidFill>
                <a:srgbClr val="FF0000"/>
              </a:solidFill>
              <a:ea typeface="Roboto"/>
            </a:endParaRPr>
          </a:p>
          <a:p>
            <a:r>
              <a:rPr lang="nb-NO"/>
              <a:t>Ikke inkorporert i norsk rett</a:t>
            </a:r>
            <a:endParaRPr lang="nb-NO" dirty="0">
              <a:ea typeface="Roboto"/>
            </a:endParaRPr>
          </a:p>
          <a:p>
            <a:r>
              <a:rPr lang="nb-NO"/>
              <a:t>Hurdalserklæring: skal inkorporeres i norsk rett</a:t>
            </a:r>
            <a:endParaRPr lang="nb-NO" dirty="0">
              <a:ea typeface="Roboto"/>
            </a:endParaRPr>
          </a:p>
          <a:p>
            <a:pPr marL="0" indent="0">
              <a:buNone/>
            </a:pPr>
            <a:endParaRPr lang="nb-NO"/>
          </a:p>
          <a:p>
            <a:endParaRPr lang="nb-NO"/>
          </a:p>
        </p:txBody>
      </p:sp>
    </p:spTree>
    <p:extLst>
      <p:ext uri="{BB962C8B-B14F-4D97-AF65-F5344CB8AC3E}">
        <p14:creationId xmlns:p14="http://schemas.microsoft.com/office/powerpoint/2010/main" val="28611037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0C4B796-D5D6-40B2-BCF7-EE10D2313A94}"/>
              </a:ext>
            </a:extLst>
          </p:cNvPr>
          <p:cNvSpPr>
            <a:spLocks noGrp="1"/>
          </p:cNvSpPr>
          <p:nvPr>
            <p:ph type="title"/>
          </p:nvPr>
        </p:nvSpPr>
        <p:spPr/>
        <p:txBody>
          <a:bodyPr/>
          <a:lstStyle/>
          <a:p>
            <a:r>
              <a:rPr lang="nb-NO">
                <a:ea typeface="Roboto"/>
              </a:rPr>
              <a:t>Har vi den lovgivningen vi trenger?</a:t>
            </a:r>
            <a:endParaRPr lang="nb-NO"/>
          </a:p>
        </p:txBody>
      </p:sp>
      <p:sp>
        <p:nvSpPr>
          <p:cNvPr id="3" name="Plassholder for innhold 2">
            <a:extLst>
              <a:ext uri="{FF2B5EF4-FFF2-40B4-BE49-F238E27FC236}">
                <a16:creationId xmlns:a16="http://schemas.microsoft.com/office/drawing/2014/main" id="{237C3F90-8806-4FCE-9494-79F3BC03FDEF}"/>
              </a:ext>
            </a:extLst>
          </p:cNvPr>
          <p:cNvSpPr>
            <a:spLocks noGrp="1"/>
          </p:cNvSpPr>
          <p:nvPr>
            <p:ph idx="1"/>
          </p:nvPr>
        </p:nvSpPr>
        <p:spPr/>
        <p:txBody>
          <a:bodyPr vert="horz" lIns="91440" tIns="45720" rIns="91440" bIns="45720" rtlCol="0" anchor="t">
            <a:normAutofit fontScale="92500" lnSpcReduction="20000"/>
          </a:bodyPr>
          <a:lstStyle/>
          <a:p>
            <a:r>
              <a:rPr lang="nb-NO">
                <a:ea typeface="Roboto"/>
              </a:rPr>
              <a:t>Ny lov om beslutningsstøtte</a:t>
            </a:r>
          </a:p>
          <a:p>
            <a:pPr>
              <a:buFont typeface="Arial"/>
              <a:buChar char="•"/>
            </a:pPr>
            <a:r>
              <a:rPr lang="nb-NO">
                <a:ea typeface="Roboto"/>
              </a:rPr>
              <a:t>Tolkning av vilje og preferanse</a:t>
            </a:r>
          </a:p>
          <a:p>
            <a:pPr>
              <a:buFont typeface="Arial"/>
              <a:buChar char="•"/>
            </a:pPr>
            <a:r>
              <a:rPr lang="nb-NO">
                <a:ea typeface="Roboto"/>
              </a:rPr>
              <a:t>Begrensninger?</a:t>
            </a:r>
          </a:p>
          <a:p>
            <a:pPr marL="715645" lvl="1" indent="-267970">
              <a:buFont typeface="Arial"/>
              <a:buChar char="•"/>
            </a:pPr>
            <a:r>
              <a:rPr lang="nb-NO">
                <a:ea typeface="Roboto"/>
              </a:rPr>
              <a:t>Saklig (ikke diagnosebasert)</a:t>
            </a:r>
          </a:p>
          <a:p>
            <a:pPr marL="715645" lvl="1" indent="-267970">
              <a:buFont typeface="Arial"/>
              <a:buChar char="•"/>
            </a:pPr>
            <a:r>
              <a:rPr lang="nb-NO">
                <a:ea typeface="Roboto"/>
              </a:rPr>
              <a:t>Nødvendig</a:t>
            </a:r>
          </a:p>
          <a:p>
            <a:pPr marL="715645" lvl="1" indent="-267970">
              <a:buFont typeface="Arial"/>
              <a:buChar char="•"/>
            </a:pPr>
            <a:r>
              <a:rPr lang="nb-NO">
                <a:ea typeface="Roboto"/>
              </a:rPr>
              <a:t>Forholdsmessig</a:t>
            </a:r>
          </a:p>
          <a:p>
            <a:pPr marL="715645" lvl="1" indent="-267970">
              <a:buFont typeface="Arial"/>
              <a:buChar char="•"/>
            </a:pPr>
            <a:r>
              <a:rPr lang="nb-NO">
                <a:ea typeface="Roboto"/>
              </a:rPr>
              <a:t>Rettssikkerhetsmekanismer</a:t>
            </a:r>
          </a:p>
          <a:p>
            <a:pPr marL="0" indent="0">
              <a:buNone/>
            </a:pPr>
            <a:endParaRPr lang="nb-NO">
              <a:ea typeface="Roboto"/>
            </a:endParaRPr>
          </a:p>
        </p:txBody>
      </p:sp>
      <p:sp>
        <p:nvSpPr>
          <p:cNvPr id="4" name="Plassholder for innhold 3">
            <a:extLst>
              <a:ext uri="{FF2B5EF4-FFF2-40B4-BE49-F238E27FC236}">
                <a16:creationId xmlns:a16="http://schemas.microsoft.com/office/drawing/2014/main" id="{24B22E76-C74E-46AE-A4F9-FFE38EF797F3}"/>
              </a:ext>
            </a:extLst>
          </p:cNvPr>
          <p:cNvSpPr>
            <a:spLocks noGrp="1"/>
          </p:cNvSpPr>
          <p:nvPr>
            <p:ph idx="10"/>
          </p:nvPr>
        </p:nvSpPr>
        <p:spPr/>
        <p:txBody>
          <a:bodyPr vert="horz" lIns="91440" tIns="45720" rIns="91440" bIns="45720" rtlCol="0" anchor="t">
            <a:normAutofit fontScale="85000" lnSpcReduction="10000"/>
          </a:bodyPr>
          <a:lstStyle/>
          <a:p>
            <a:r>
              <a:rPr lang="nb-NO">
                <a:ea typeface="Roboto"/>
              </a:rPr>
              <a:t>Endringer i tvangslovgivningen</a:t>
            </a:r>
          </a:p>
          <a:p>
            <a:pPr>
              <a:buChar char="•"/>
            </a:pPr>
            <a:r>
              <a:rPr lang="nb-NO">
                <a:ea typeface="Roboto"/>
              </a:rPr>
              <a:t>Kompetansebasert modell ?</a:t>
            </a:r>
          </a:p>
          <a:p>
            <a:pPr>
              <a:buChar char="•"/>
            </a:pPr>
            <a:r>
              <a:rPr lang="nb-NO">
                <a:ea typeface="Roboto"/>
              </a:rPr>
              <a:t>Antatt samtykke?</a:t>
            </a:r>
          </a:p>
          <a:p>
            <a:pPr>
              <a:buChar char="•"/>
            </a:pPr>
            <a:r>
              <a:rPr lang="nb-NO" dirty="0">
                <a:ea typeface="Roboto"/>
              </a:rPr>
              <a:t>Styrke </a:t>
            </a:r>
            <a:r>
              <a:rPr lang="nb-NO">
                <a:ea typeface="Roboto"/>
              </a:rPr>
              <a:t>forebyggingsplikt !</a:t>
            </a:r>
          </a:p>
          <a:p>
            <a:pPr marL="0" indent="0">
              <a:buNone/>
            </a:pPr>
            <a:endParaRPr lang="nb-NO" dirty="0">
              <a:ea typeface="Roboto"/>
            </a:endParaRPr>
          </a:p>
          <a:p>
            <a:pPr marL="715645" lvl="1" indent="-267970">
              <a:buFont typeface="Arial,Sans-Serif"/>
              <a:buChar char="•"/>
            </a:pPr>
            <a:r>
              <a:rPr lang="nb-NO">
                <a:ea typeface="Roboto"/>
              </a:rPr>
              <a:t>Saklig (ikke diagnosebasert)</a:t>
            </a:r>
            <a:endParaRPr lang="en-US">
              <a:ea typeface="Roboto"/>
            </a:endParaRPr>
          </a:p>
          <a:p>
            <a:pPr marL="715645" lvl="1" indent="-267970">
              <a:buFont typeface="Arial,Sans-Serif"/>
              <a:buChar char="•"/>
            </a:pPr>
            <a:r>
              <a:rPr lang="nb-NO">
                <a:ea typeface="Roboto"/>
              </a:rPr>
              <a:t>Nødvendig</a:t>
            </a:r>
            <a:endParaRPr lang="en-US">
              <a:ea typeface="Roboto"/>
            </a:endParaRPr>
          </a:p>
          <a:p>
            <a:pPr marL="715645" lvl="1" indent="-267970">
              <a:buFont typeface="Arial,Sans-Serif"/>
              <a:buChar char="•"/>
            </a:pPr>
            <a:r>
              <a:rPr lang="nb-NO">
                <a:ea typeface="Roboto"/>
              </a:rPr>
              <a:t>Forholdsmessig</a:t>
            </a:r>
            <a:endParaRPr lang="en-US">
              <a:ea typeface="Roboto"/>
            </a:endParaRPr>
          </a:p>
          <a:p>
            <a:pPr marL="715645" lvl="1" indent="-267970">
              <a:buFont typeface="Arial,Sans-Serif"/>
              <a:buChar char="•"/>
            </a:pPr>
            <a:r>
              <a:rPr lang="nb-NO" dirty="0" err="1">
                <a:ea typeface="Roboto"/>
              </a:rPr>
              <a:t>Rettssikkerhetmekanismer</a:t>
            </a:r>
            <a:endParaRPr lang="en-US">
              <a:ea typeface="Roboto"/>
            </a:endParaRPr>
          </a:p>
          <a:p>
            <a:pPr>
              <a:buChar char="•"/>
            </a:pPr>
            <a:endParaRPr lang="nb-NO">
              <a:ea typeface="Roboto"/>
            </a:endParaRPr>
          </a:p>
          <a:p>
            <a:pPr>
              <a:buChar char="•"/>
            </a:pPr>
            <a:endParaRPr lang="nb-NO">
              <a:ea typeface="Roboto"/>
            </a:endParaRPr>
          </a:p>
          <a:p>
            <a:pPr>
              <a:buChar char="•"/>
            </a:pPr>
            <a:endParaRPr lang="nb-NO">
              <a:ea typeface="Roboto"/>
            </a:endParaRPr>
          </a:p>
          <a:p>
            <a:pPr>
              <a:buChar char="•"/>
            </a:pPr>
            <a:endParaRPr lang="nb-NO">
              <a:ea typeface="Roboto"/>
            </a:endParaRPr>
          </a:p>
          <a:p>
            <a:pPr>
              <a:buChar char="•"/>
            </a:pPr>
            <a:endParaRPr lang="nb-NO">
              <a:ea typeface="Roboto"/>
            </a:endParaRPr>
          </a:p>
          <a:p>
            <a:pPr>
              <a:buChar char="•"/>
            </a:pPr>
            <a:endParaRPr lang="nb-NO">
              <a:ea typeface="Roboto"/>
            </a:endParaRPr>
          </a:p>
          <a:p>
            <a:pPr marL="0" indent="0">
              <a:buNone/>
            </a:pPr>
            <a:endParaRPr lang="nb-NO">
              <a:ea typeface="Roboto"/>
            </a:endParaRPr>
          </a:p>
        </p:txBody>
      </p:sp>
    </p:spTree>
    <p:extLst>
      <p:ext uri="{BB962C8B-B14F-4D97-AF65-F5344CB8AC3E}">
        <p14:creationId xmlns:p14="http://schemas.microsoft.com/office/powerpoint/2010/main" val="4459683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39537CA-28BD-42E6-97C7-957640DBE75F}"/>
              </a:ext>
            </a:extLst>
          </p:cNvPr>
          <p:cNvSpPr>
            <a:spLocks noGrp="1"/>
          </p:cNvSpPr>
          <p:nvPr>
            <p:ph type="title"/>
          </p:nvPr>
        </p:nvSpPr>
        <p:spPr/>
        <p:txBody>
          <a:bodyPr/>
          <a:lstStyle/>
          <a:p>
            <a:r>
              <a:rPr lang="nb-NO"/>
              <a:t> </a:t>
            </a:r>
            <a:br>
              <a:rPr lang="nb-NO"/>
            </a:br>
            <a:r>
              <a:rPr lang="nb-NO"/>
              <a:t>Anbefaling: Ny lov om beslutningsstøtte som erstatter dagens vergemålslov</a:t>
            </a:r>
            <a:br>
              <a:rPr lang="nb-NO"/>
            </a:br>
            <a:endParaRPr lang="nb-NO"/>
          </a:p>
        </p:txBody>
      </p:sp>
      <p:sp>
        <p:nvSpPr>
          <p:cNvPr id="3" name="Plassholder for innhold 2">
            <a:extLst>
              <a:ext uri="{FF2B5EF4-FFF2-40B4-BE49-F238E27FC236}">
                <a16:creationId xmlns:a16="http://schemas.microsoft.com/office/drawing/2014/main" id="{99795F4D-F697-4939-BF6B-C76825F8162C}"/>
              </a:ext>
            </a:extLst>
          </p:cNvPr>
          <p:cNvSpPr>
            <a:spLocks noGrp="1"/>
          </p:cNvSpPr>
          <p:nvPr>
            <p:ph idx="1"/>
          </p:nvPr>
        </p:nvSpPr>
        <p:spPr/>
        <p:txBody>
          <a:bodyPr vert="horz" lIns="91440" tIns="45720" rIns="91440" bIns="45720" rtlCol="0" anchor="t">
            <a:normAutofit fontScale="62500" lnSpcReduction="20000"/>
          </a:bodyPr>
          <a:lstStyle/>
          <a:p>
            <a:pPr marL="610870" lvl="1" indent="-342900">
              <a:buFontTx/>
              <a:buChar char="-"/>
            </a:pPr>
            <a:r>
              <a:rPr lang="nb-NO">
                <a:solidFill>
                  <a:schemeClr val="tx2"/>
                </a:solidFill>
              </a:rPr>
              <a:t>Hovedformål: sikre rett til å utøve rettslig handleevne gjennom et frivillig tilbud om beslutningsstøtte – styrke mulighet til å utøve rettslig handleevne i lov og praksis</a:t>
            </a:r>
          </a:p>
          <a:p>
            <a:pPr marL="610870" lvl="1" indent="-342900">
              <a:buFontTx/>
              <a:buChar char="-"/>
            </a:pPr>
            <a:endParaRPr lang="nb-NO">
              <a:solidFill>
                <a:schemeClr val="tx2"/>
              </a:solidFill>
              <a:ea typeface="Roboto"/>
            </a:endParaRPr>
          </a:p>
          <a:p>
            <a:pPr marL="610870" lvl="1" indent="-342900">
              <a:buFontTx/>
              <a:buChar char="-"/>
            </a:pPr>
            <a:r>
              <a:rPr lang="nb-NO" b="1"/>
              <a:t>Menneskerettslig forståelse</a:t>
            </a:r>
            <a:endParaRPr lang="nb-NO" b="1">
              <a:ea typeface="Roboto"/>
            </a:endParaRPr>
          </a:p>
          <a:p>
            <a:pPr marL="752475" lvl="2" indent="-342900">
              <a:buFontTx/>
              <a:buChar char="-"/>
            </a:pPr>
            <a:r>
              <a:rPr lang="nb-NO"/>
              <a:t>verge </a:t>
            </a:r>
            <a:r>
              <a:rPr lang="nb-NO">
                <a:sym typeface="Wingdings" panose="05000000000000000000" pitchFamily="2" charset="2"/>
              </a:rPr>
              <a:t> beslutningsstøtter/beslutningsrådgiver</a:t>
            </a:r>
            <a:endParaRPr lang="nb-NO">
              <a:ea typeface="Roboto"/>
            </a:endParaRPr>
          </a:p>
          <a:p>
            <a:pPr marL="752475" lvl="2" indent="-342900">
              <a:buFontTx/>
              <a:buChar char="-"/>
            </a:pPr>
            <a:r>
              <a:rPr lang="nb-NO">
                <a:sym typeface="Wingdings" panose="05000000000000000000" pitchFamily="2" charset="2"/>
              </a:rPr>
              <a:t>Personen som får støtte = beslutningstaker</a:t>
            </a:r>
            <a:endParaRPr lang="nb-NO">
              <a:ea typeface="Roboto"/>
            </a:endParaRPr>
          </a:p>
          <a:p>
            <a:pPr marL="752475" lvl="2" indent="-342900">
              <a:buFontTx/>
              <a:buChar char="-"/>
            </a:pPr>
            <a:r>
              <a:rPr lang="nb-NO">
                <a:sym typeface="Wingdings" panose="05000000000000000000" pitchFamily="2" charset="2"/>
              </a:rPr>
              <a:t>Bygge på personens egne ressurser </a:t>
            </a:r>
          </a:p>
          <a:p>
            <a:pPr marL="752486" lvl="2" indent="-342900">
              <a:buFontTx/>
              <a:buChar char="-"/>
            </a:pPr>
            <a:r>
              <a:rPr lang="nb-NO">
                <a:sym typeface="Wingdings" panose="05000000000000000000" pitchFamily="2" charset="2"/>
              </a:rPr>
              <a:t>Prosessuelle krav til hvordan kommet fram til avtale og grunngi at det er uttrykk for personens vilje, hvordan personen er involvert</a:t>
            </a:r>
            <a:endParaRPr lang="nb-NO">
              <a:ea typeface="Roboto"/>
            </a:endParaRPr>
          </a:p>
          <a:p>
            <a:pPr marL="610870" lvl="1" indent="-342900">
              <a:buFontTx/>
              <a:buChar char="-"/>
            </a:pPr>
            <a:endParaRPr lang="nb-NO" b="1">
              <a:sym typeface="Wingdings" panose="05000000000000000000" pitchFamily="2" charset="2"/>
            </a:endParaRPr>
          </a:p>
          <a:p>
            <a:pPr marL="610870" lvl="1" indent="-342900">
              <a:buFontTx/>
              <a:buChar char="-"/>
            </a:pPr>
            <a:r>
              <a:rPr lang="nb-NO" b="1">
                <a:sym typeface="Wingdings" panose="05000000000000000000" pitchFamily="2" charset="2"/>
              </a:rPr>
              <a:t>Beste tolkningen av personens vilje </a:t>
            </a:r>
          </a:p>
          <a:p>
            <a:pPr marL="610870" lvl="1" indent="-342900">
              <a:buFontTx/>
              <a:buChar char="-"/>
            </a:pPr>
            <a:endParaRPr lang="nb-NO" b="1">
              <a:ea typeface="Roboto"/>
            </a:endParaRPr>
          </a:p>
          <a:p>
            <a:pPr marL="610870" lvl="1" indent="-342900">
              <a:buFontTx/>
              <a:buChar char="-"/>
            </a:pPr>
            <a:r>
              <a:rPr lang="nb-NO">
                <a:sym typeface="Wingdings" panose="05000000000000000000" pitchFamily="2" charset="2"/>
              </a:rPr>
              <a:t>Utrede bla særlig personlige området, særlig helse- og omsorgstjenester</a:t>
            </a:r>
          </a:p>
          <a:p>
            <a:pPr marL="610870" lvl="1" indent="-342900">
              <a:buFontTx/>
              <a:buChar char="-"/>
            </a:pPr>
            <a:endParaRPr lang="nb-NO">
              <a:ea typeface="Roboto"/>
            </a:endParaRPr>
          </a:p>
          <a:p>
            <a:pPr marL="610870" lvl="1" indent="-342900">
              <a:buFontTx/>
              <a:buChar char="-"/>
            </a:pPr>
            <a:r>
              <a:rPr lang="nb-NO">
                <a:sym typeface="Wingdings" panose="05000000000000000000" pitchFamily="2" charset="2"/>
              </a:rPr>
              <a:t>Rom for begrensninger i rettslig handleevne så lenge det ikke gjøres på grunnlag av funksjonsnedsettelse ? </a:t>
            </a:r>
            <a:endParaRPr lang="nb-NO">
              <a:ea typeface="Roboto"/>
            </a:endParaRPr>
          </a:p>
          <a:p>
            <a:pPr marL="610870" lvl="1" indent="-342900">
              <a:buFontTx/>
              <a:buChar char="-"/>
            </a:pPr>
            <a:endParaRPr lang="nb-NO">
              <a:ea typeface="Roboto"/>
            </a:endParaRPr>
          </a:p>
        </p:txBody>
      </p:sp>
    </p:spTree>
    <p:extLst>
      <p:ext uri="{BB962C8B-B14F-4D97-AF65-F5344CB8AC3E}">
        <p14:creationId xmlns:p14="http://schemas.microsoft.com/office/powerpoint/2010/main" val="1537689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E98BA3D-CF2A-443F-B0F5-8B10D33DF27D}"/>
              </a:ext>
            </a:extLst>
          </p:cNvPr>
          <p:cNvSpPr>
            <a:spLocks noGrp="1"/>
          </p:cNvSpPr>
          <p:nvPr>
            <p:ph type="title"/>
          </p:nvPr>
        </p:nvSpPr>
        <p:spPr>
          <a:xfrm>
            <a:off x="457200" y="205979"/>
            <a:ext cx="8229600" cy="857250"/>
          </a:xfrm>
        </p:spPr>
        <p:txBody>
          <a:bodyPr anchor="ctr">
            <a:normAutofit/>
          </a:bodyPr>
          <a:lstStyle/>
          <a:p>
            <a:r>
              <a:rPr lang="nb-NO"/>
              <a:t>LDO : www.ldo.no    </a:t>
            </a:r>
          </a:p>
        </p:txBody>
      </p:sp>
      <p:pic>
        <p:nvPicPr>
          <p:cNvPr id="1026" name="Picture 2">
            <a:extLst>
              <a:ext uri="{FF2B5EF4-FFF2-40B4-BE49-F238E27FC236}">
                <a16:creationId xmlns:a16="http://schemas.microsoft.com/office/drawing/2014/main" id="{16EF529A-B364-4978-9EC5-72F12CADBC7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96984" y="1491115"/>
            <a:ext cx="2155505" cy="2398497"/>
          </a:xfrm>
          <a:prstGeom prst="rect">
            <a:avLst/>
          </a:prstGeom>
          <a:solidFill>
            <a:srgbClr val="FFFFFF"/>
          </a:solidFill>
        </p:spPr>
      </p:pic>
      <p:sp>
        <p:nvSpPr>
          <p:cNvPr id="71" name="Content Placeholder 3">
            <a:extLst>
              <a:ext uri="{FF2B5EF4-FFF2-40B4-BE49-F238E27FC236}">
                <a16:creationId xmlns:a16="http://schemas.microsoft.com/office/drawing/2014/main" id="{3D8FD200-83F6-45B6-B52A-AE0FCDB00D6E}"/>
              </a:ext>
            </a:extLst>
          </p:cNvPr>
          <p:cNvSpPr>
            <a:spLocks noGrp="1"/>
          </p:cNvSpPr>
          <p:nvPr>
            <p:ph idx="10"/>
          </p:nvPr>
        </p:nvSpPr>
        <p:spPr>
          <a:xfrm>
            <a:off x="3833122" y="1063229"/>
            <a:ext cx="5310878" cy="3581117"/>
          </a:xfrm>
        </p:spPr>
        <p:txBody>
          <a:bodyPr>
            <a:normAutofit/>
          </a:bodyPr>
          <a:lstStyle/>
          <a:p>
            <a:pPr marL="0" indent="0">
              <a:buNone/>
            </a:pPr>
            <a:endParaRPr lang="nb-NO" dirty="0"/>
          </a:p>
          <a:p>
            <a:pPr marL="0" indent="0">
              <a:buNone/>
            </a:pPr>
            <a:r>
              <a:rPr lang="nb-NO" dirty="0"/>
              <a:t>Fremmer likestilling i lov og praksis</a:t>
            </a:r>
          </a:p>
          <a:p>
            <a:pPr marL="0" indent="0">
              <a:buNone/>
            </a:pPr>
            <a:r>
              <a:rPr lang="nb-NO" dirty="0"/>
              <a:t>Tilsynsansvar: rapporterer</a:t>
            </a:r>
          </a:p>
          <a:p>
            <a:pPr marL="0" indent="0">
              <a:buNone/>
            </a:pPr>
            <a:r>
              <a:rPr lang="nb-NO" dirty="0"/>
              <a:t>Veileder: Ring 23 15 73 00 </a:t>
            </a:r>
          </a:p>
          <a:p>
            <a:pPr marL="0" indent="0">
              <a:buNone/>
            </a:pPr>
            <a:r>
              <a:rPr lang="nb-NO" dirty="0">
                <a:hlinkClick r:id="rId4"/>
              </a:rPr>
              <a:t>post@ldo.no</a:t>
            </a:r>
            <a:endParaRPr lang="nb-NO" dirty="0"/>
          </a:p>
          <a:p>
            <a:pPr marL="0" indent="0">
              <a:buNone/>
            </a:pPr>
            <a:endParaRPr lang="nb-NO" dirty="0"/>
          </a:p>
        </p:txBody>
      </p:sp>
      <p:sp>
        <p:nvSpPr>
          <p:cNvPr id="6" name="TekstSylinder 5">
            <a:extLst>
              <a:ext uri="{FF2B5EF4-FFF2-40B4-BE49-F238E27FC236}">
                <a16:creationId xmlns:a16="http://schemas.microsoft.com/office/drawing/2014/main" id="{F14E4B1A-FE1A-4F05-8576-49E71247531D}"/>
              </a:ext>
            </a:extLst>
          </p:cNvPr>
          <p:cNvSpPr txBox="1"/>
          <p:nvPr/>
        </p:nvSpPr>
        <p:spPr>
          <a:xfrm>
            <a:off x="3833122" y="4062592"/>
            <a:ext cx="4572000" cy="707886"/>
          </a:xfrm>
          <a:prstGeom prst="rect">
            <a:avLst/>
          </a:prstGeom>
          <a:noFill/>
        </p:spPr>
        <p:txBody>
          <a:bodyPr wrap="square">
            <a:spAutoFit/>
          </a:bodyPr>
          <a:lstStyle/>
          <a:p>
            <a:r>
              <a:rPr lang="nb-NO" sz="2000" b="1" dirty="0"/>
              <a:t>Rapporten:</a:t>
            </a:r>
            <a:br>
              <a:rPr lang="nb-NO" sz="2000" b="1" dirty="0"/>
            </a:br>
            <a:r>
              <a:rPr lang="nb-NO" sz="2000" b="1" dirty="0">
                <a:hlinkClick r:id="rId5"/>
              </a:rPr>
              <a:t>LDO - Selvbestemmelse</a:t>
            </a:r>
            <a:endParaRPr lang="nb-NO" sz="2000" b="1" dirty="0"/>
          </a:p>
        </p:txBody>
      </p:sp>
    </p:spTree>
    <p:extLst>
      <p:ext uri="{BB962C8B-B14F-4D97-AF65-F5344CB8AC3E}">
        <p14:creationId xmlns:p14="http://schemas.microsoft.com/office/powerpoint/2010/main" val="422439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880D765-D96F-4DAC-9049-59C2F5B8BCC4}"/>
              </a:ext>
            </a:extLst>
          </p:cNvPr>
          <p:cNvSpPr>
            <a:spLocks noGrp="1"/>
          </p:cNvSpPr>
          <p:nvPr>
            <p:ph type="title"/>
          </p:nvPr>
        </p:nvSpPr>
        <p:spPr>
          <a:xfrm>
            <a:off x="457200" y="739203"/>
            <a:ext cx="8229600" cy="857250"/>
          </a:xfrm>
        </p:spPr>
        <p:txBody>
          <a:bodyPr/>
          <a:lstStyle/>
          <a:p>
            <a:r>
              <a:rPr lang="nb-NO" dirty="0"/>
              <a:t>Grunnloven § 92:</a:t>
            </a:r>
            <a:br>
              <a:rPr lang="nb-NO" dirty="0"/>
            </a:br>
            <a:r>
              <a:rPr lang="nb-NO" sz="900" dirty="0"/>
              <a:t> </a:t>
            </a:r>
            <a:br>
              <a:rPr lang="nb-NO" dirty="0"/>
            </a:br>
            <a:r>
              <a:rPr lang="nb-NO" dirty="0"/>
              <a:t>RATFIKASJON			  INKORPORERING</a:t>
            </a:r>
          </a:p>
        </p:txBody>
      </p:sp>
      <p:sp>
        <p:nvSpPr>
          <p:cNvPr id="3" name="Plassholder for innhold 2">
            <a:extLst>
              <a:ext uri="{FF2B5EF4-FFF2-40B4-BE49-F238E27FC236}">
                <a16:creationId xmlns:a16="http://schemas.microsoft.com/office/drawing/2014/main" id="{95DFB946-EE51-4D11-ABCE-0041174BC0FD}"/>
              </a:ext>
            </a:extLst>
          </p:cNvPr>
          <p:cNvSpPr>
            <a:spLocks noGrp="1"/>
          </p:cNvSpPr>
          <p:nvPr>
            <p:ph idx="1"/>
          </p:nvPr>
        </p:nvSpPr>
        <p:spPr>
          <a:xfrm>
            <a:off x="457200" y="1802487"/>
            <a:ext cx="3900791" cy="3232130"/>
          </a:xfrm>
        </p:spPr>
        <p:txBody>
          <a:bodyPr/>
          <a:lstStyle/>
          <a:p>
            <a:r>
              <a:rPr lang="nb-NO" b="1" dirty="0"/>
              <a:t>Presumsjonsprinsipp</a:t>
            </a:r>
            <a:endParaRPr lang="nb-NO" dirty="0"/>
          </a:p>
          <a:p>
            <a:r>
              <a:rPr lang="nb-NO" dirty="0"/>
              <a:t>Skal tolke </a:t>
            </a:r>
            <a:r>
              <a:rPr lang="nb-NO" b="1" dirty="0"/>
              <a:t>norsk rett  </a:t>
            </a:r>
            <a:r>
              <a:rPr lang="nb-NO" dirty="0" err="1"/>
              <a:t>såvidt</a:t>
            </a:r>
            <a:r>
              <a:rPr lang="nb-NO" dirty="0"/>
              <a:t> mulig slik  at unngår motstrid med CRPD</a:t>
            </a:r>
          </a:p>
          <a:p>
            <a:r>
              <a:rPr lang="nb-NO" dirty="0"/>
              <a:t>Norsk rett foran v motstrid HR2016-2591</a:t>
            </a:r>
          </a:p>
        </p:txBody>
      </p:sp>
      <p:sp>
        <p:nvSpPr>
          <p:cNvPr id="4" name="Plassholder for innhold 3">
            <a:extLst>
              <a:ext uri="{FF2B5EF4-FFF2-40B4-BE49-F238E27FC236}">
                <a16:creationId xmlns:a16="http://schemas.microsoft.com/office/drawing/2014/main" id="{09F07B55-C1BE-4477-9846-AFACD99A6736}"/>
              </a:ext>
            </a:extLst>
          </p:cNvPr>
          <p:cNvSpPr>
            <a:spLocks noGrp="1"/>
          </p:cNvSpPr>
          <p:nvPr>
            <p:ph idx="10"/>
          </p:nvPr>
        </p:nvSpPr>
        <p:spPr>
          <a:xfrm>
            <a:off x="4786009" y="1802487"/>
            <a:ext cx="3900791" cy="3232130"/>
          </a:xfrm>
        </p:spPr>
        <p:txBody>
          <a:bodyPr>
            <a:normAutofit fontScale="62500" lnSpcReduction="20000"/>
          </a:bodyPr>
          <a:lstStyle/>
          <a:p>
            <a:r>
              <a:rPr lang="nb-NO" dirty="0"/>
              <a:t>Vil gjelde som norsk lov </a:t>
            </a:r>
          </a:p>
          <a:p>
            <a:r>
              <a:rPr lang="nb-NO" dirty="0"/>
              <a:t>Forrang eller alminnelig lov. mest symbolsk betydning</a:t>
            </a:r>
          </a:p>
          <a:p>
            <a:r>
              <a:rPr lang="nb-NO" dirty="0"/>
              <a:t>Alminnelige prinsipper for kollisjon mellom lover (nyere foran) </a:t>
            </a:r>
          </a:p>
          <a:p>
            <a:pPr marL="0" indent="0">
              <a:buNone/>
            </a:pPr>
            <a:endParaRPr lang="nb-NO" dirty="0"/>
          </a:p>
          <a:p>
            <a:r>
              <a:rPr lang="nb-NO" b="1" dirty="0"/>
              <a:t>TOLKINGS RESULTAT «som har de beste grunner for seg»</a:t>
            </a:r>
          </a:p>
          <a:p>
            <a:pPr lvl="1"/>
            <a:r>
              <a:rPr lang="nb-NO" b="1" dirty="0"/>
              <a:t>HR2002s 557. </a:t>
            </a:r>
          </a:p>
          <a:p>
            <a:pPr marL="447675" lvl="1" indent="0">
              <a:buNone/>
            </a:pPr>
            <a:endParaRPr lang="nb-NO" dirty="0"/>
          </a:p>
          <a:p>
            <a:r>
              <a:rPr lang="nb-NO" b="1" dirty="0"/>
              <a:t>Tolkningserklæringene</a:t>
            </a:r>
          </a:p>
          <a:p>
            <a:pPr lvl="1"/>
            <a:r>
              <a:rPr lang="nb-NO" b="1" dirty="0"/>
              <a:t>Dersom fastholdes: uklar rettslig situasjon</a:t>
            </a:r>
          </a:p>
          <a:p>
            <a:pPr lvl="1"/>
            <a:r>
              <a:rPr lang="nb-NO" b="1" dirty="0"/>
              <a:t>Norske domstoler : Vektlegge lovgivervilje ?</a:t>
            </a:r>
          </a:p>
          <a:p>
            <a:endParaRPr lang="nb-NO" b="1" dirty="0"/>
          </a:p>
          <a:p>
            <a:endParaRPr lang="nb-NO" b="1" dirty="0"/>
          </a:p>
        </p:txBody>
      </p:sp>
    </p:spTree>
    <p:extLst>
      <p:ext uri="{BB962C8B-B14F-4D97-AF65-F5344CB8AC3E}">
        <p14:creationId xmlns:p14="http://schemas.microsoft.com/office/powerpoint/2010/main" val="1011667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E56AB97-DB5A-44D9-90A2-C5944949FEED}"/>
              </a:ext>
            </a:extLst>
          </p:cNvPr>
          <p:cNvSpPr>
            <a:spLocks noGrp="1"/>
          </p:cNvSpPr>
          <p:nvPr>
            <p:ph type="title"/>
          </p:nvPr>
        </p:nvSpPr>
        <p:spPr>
          <a:xfrm>
            <a:off x="457200" y="205979"/>
            <a:ext cx="8229600" cy="857250"/>
          </a:xfrm>
        </p:spPr>
        <p:txBody>
          <a:bodyPr anchor="ctr">
            <a:normAutofit/>
          </a:bodyPr>
          <a:lstStyle/>
          <a:p>
            <a:pPr>
              <a:lnSpc>
                <a:spcPct val="90000"/>
              </a:lnSpc>
            </a:pPr>
            <a:r>
              <a:rPr lang="nb-NO" sz="2200" dirty="0"/>
              <a:t>CRPD – rettigheter som særlig utfordrer tvangslovgivningen</a:t>
            </a:r>
          </a:p>
        </p:txBody>
      </p:sp>
      <p:sp>
        <p:nvSpPr>
          <p:cNvPr id="3" name="Plassholder for innhold 2">
            <a:extLst>
              <a:ext uri="{FF2B5EF4-FFF2-40B4-BE49-F238E27FC236}">
                <a16:creationId xmlns:a16="http://schemas.microsoft.com/office/drawing/2014/main" id="{6780D729-7981-48A2-B4D2-41E10079FCFA}"/>
              </a:ext>
            </a:extLst>
          </p:cNvPr>
          <p:cNvSpPr>
            <a:spLocks noGrp="1"/>
          </p:cNvSpPr>
          <p:nvPr>
            <p:ph idx="1"/>
          </p:nvPr>
        </p:nvSpPr>
        <p:spPr>
          <a:xfrm>
            <a:off x="457200" y="1218826"/>
            <a:ext cx="8229600" cy="3232130"/>
          </a:xfrm>
        </p:spPr>
        <p:txBody>
          <a:bodyPr>
            <a:normAutofit/>
          </a:bodyPr>
          <a:lstStyle/>
          <a:p>
            <a:pPr>
              <a:lnSpc>
                <a:spcPct val="90000"/>
              </a:lnSpc>
            </a:pPr>
            <a:r>
              <a:rPr lang="nb-NO" sz="1800" dirty="0"/>
              <a:t>Art 12: likhet for loven: lik rett til rettslig handleevne og statens plikt til beslutningsstøtte</a:t>
            </a:r>
          </a:p>
          <a:p>
            <a:pPr>
              <a:lnSpc>
                <a:spcPct val="90000"/>
              </a:lnSpc>
            </a:pPr>
            <a:endParaRPr lang="nb-NO" sz="1800" dirty="0"/>
          </a:p>
          <a:p>
            <a:pPr>
              <a:lnSpc>
                <a:spcPct val="90000"/>
              </a:lnSpc>
            </a:pPr>
            <a:r>
              <a:rPr lang="nb-NO" sz="1800" dirty="0"/>
              <a:t>Art 14: rett til frihet og personlig sikkerhet </a:t>
            </a:r>
          </a:p>
          <a:p>
            <a:pPr marL="0" indent="0">
              <a:lnSpc>
                <a:spcPct val="90000"/>
              </a:lnSpc>
              <a:buNone/>
            </a:pPr>
            <a:r>
              <a:rPr lang="nb-NO" sz="1800" dirty="0"/>
              <a:t>	14 b) ikke berøves frihet ulovlig eler vilkårlig og «nedsatt funksjonsevne 	skal ikke i noe tilfelle rettferdiggjøre frihetsberøvelse» ?</a:t>
            </a:r>
          </a:p>
          <a:p>
            <a:pPr>
              <a:lnSpc>
                <a:spcPct val="90000"/>
              </a:lnSpc>
            </a:pPr>
            <a:endParaRPr lang="nb-NO" sz="1800" dirty="0"/>
          </a:p>
          <a:p>
            <a:pPr>
              <a:lnSpc>
                <a:spcPct val="90000"/>
              </a:lnSpc>
            </a:pPr>
            <a:r>
              <a:rPr lang="nb-NO" sz="1800" dirty="0"/>
              <a:t>Art 25: helse</a:t>
            </a:r>
          </a:p>
          <a:p>
            <a:pPr marL="0" indent="0">
              <a:lnSpc>
                <a:spcPct val="90000"/>
              </a:lnSpc>
              <a:buNone/>
            </a:pPr>
            <a:r>
              <a:rPr lang="nb-NO" sz="1800" dirty="0"/>
              <a:t>	25 d) «like god behandling»…skal skje på grunnlag av fritt og informert 	samtykke» ?</a:t>
            </a:r>
          </a:p>
        </p:txBody>
      </p:sp>
    </p:spTree>
    <p:extLst>
      <p:ext uri="{BB962C8B-B14F-4D97-AF65-F5344CB8AC3E}">
        <p14:creationId xmlns:p14="http://schemas.microsoft.com/office/powerpoint/2010/main" val="3348224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4DCCDE3-69A3-41C5-8E4D-8D54EEC5F3C0}"/>
              </a:ext>
            </a:extLst>
          </p:cNvPr>
          <p:cNvSpPr>
            <a:spLocks noGrp="1"/>
          </p:cNvSpPr>
          <p:nvPr>
            <p:ph type="title"/>
          </p:nvPr>
        </p:nvSpPr>
        <p:spPr>
          <a:xfrm>
            <a:off x="457200" y="205979"/>
            <a:ext cx="8229600" cy="857250"/>
          </a:xfrm>
        </p:spPr>
        <p:txBody>
          <a:bodyPr anchor="ctr">
            <a:normAutofit/>
          </a:bodyPr>
          <a:lstStyle/>
          <a:p>
            <a:r>
              <a:rPr lang="nb-NO"/>
              <a:t>CRPD artikkel 12: likhet for loven </a:t>
            </a:r>
          </a:p>
        </p:txBody>
      </p:sp>
      <p:sp>
        <p:nvSpPr>
          <p:cNvPr id="3" name="Plassholder for innhold 2">
            <a:extLst>
              <a:ext uri="{FF2B5EF4-FFF2-40B4-BE49-F238E27FC236}">
                <a16:creationId xmlns:a16="http://schemas.microsoft.com/office/drawing/2014/main" id="{5018C688-D4B1-4087-8665-B78E3336E55F}"/>
              </a:ext>
            </a:extLst>
          </p:cNvPr>
          <p:cNvSpPr>
            <a:spLocks noGrp="1"/>
          </p:cNvSpPr>
          <p:nvPr>
            <p:ph idx="1"/>
          </p:nvPr>
        </p:nvSpPr>
        <p:spPr>
          <a:xfrm>
            <a:off x="457200" y="1218826"/>
            <a:ext cx="8229600" cy="3232130"/>
          </a:xfrm>
        </p:spPr>
        <p:txBody>
          <a:bodyPr>
            <a:normAutofit fontScale="92500"/>
          </a:bodyPr>
          <a:lstStyle/>
          <a:p>
            <a:pPr marL="0" indent="0">
              <a:lnSpc>
                <a:spcPct val="90000"/>
              </a:lnSpc>
              <a:buNone/>
            </a:pPr>
            <a:r>
              <a:rPr lang="nb-NO" sz="1800" dirty="0"/>
              <a:t>12.1 Partene skal anerkjenne at personer med nedsatt funksjonsevne har rett til 	overalt å anerkjennes som person i rettslig henseende </a:t>
            </a:r>
          </a:p>
          <a:p>
            <a:pPr marL="0" indent="0">
              <a:lnSpc>
                <a:spcPct val="90000"/>
              </a:lnSpc>
              <a:buNone/>
            </a:pPr>
            <a:endParaRPr lang="nb-NO" sz="1800" dirty="0"/>
          </a:p>
          <a:p>
            <a:pPr marL="0" indent="0">
              <a:lnSpc>
                <a:spcPct val="90000"/>
              </a:lnSpc>
              <a:buNone/>
            </a:pPr>
            <a:r>
              <a:rPr lang="nb-NO" sz="1800" dirty="0">
                <a:solidFill>
                  <a:srgbClr val="FF0000"/>
                </a:solidFill>
              </a:rPr>
              <a:t>12.2	Partene skal anerkjenne at personer med nedsatt funksjonsevne har rettslig 	handleevne på lik linje med andre på alle livets områder </a:t>
            </a:r>
            <a:r>
              <a:rPr lang="nb-NO" sz="1800" dirty="0">
                <a:solidFill>
                  <a:srgbClr val="FF0000"/>
                </a:solidFill>
                <a:latin typeface="Helvetica Neue"/>
              </a:rPr>
              <a:t>		</a:t>
            </a:r>
            <a:r>
              <a:rPr lang="nb-NO" sz="1800" dirty="0">
                <a:solidFill>
                  <a:srgbClr val="FF0000"/>
                </a:solidFill>
              </a:rPr>
              <a:t>		</a:t>
            </a:r>
          </a:p>
          <a:p>
            <a:pPr>
              <a:lnSpc>
                <a:spcPct val="90000"/>
              </a:lnSpc>
            </a:pPr>
            <a:endParaRPr lang="nb-NO" sz="1800" dirty="0">
              <a:solidFill>
                <a:srgbClr val="FF0000"/>
              </a:solidFill>
            </a:endParaRPr>
          </a:p>
          <a:p>
            <a:pPr marL="0" indent="0">
              <a:lnSpc>
                <a:spcPct val="90000"/>
              </a:lnSpc>
              <a:buNone/>
            </a:pPr>
            <a:r>
              <a:rPr lang="nb-NO" sz="1800" dirty="0">
                <a:solidFill>
                  <a:srgbClr val="FF0000"/>
                </a:solidFill>
              </a:rPr>
              <a:t>12.3	Partene skal treffe hensiktsmessige tiltak for å gi mennesker med 	nedsattfunksjonsevne tilgang til den støtte de kan trenge for å kunne utøve 	sin rettslige handleevne</a:t>
            </a:r>
          </a:p>
          <a:p>
            <a:pPr marL="0" indent="0">
              <a:lnSpc>
                <a:spcPct val="90000"/>
              </a:lnSpc>
              <a:buNone/>
            </a:pPr>
            <a:endParaRPr lang="nb-NO" sz="1800" dirty="0"/>
          </a:p>
          <a:p>
            <a:pPr marL="0" indent="0">
              <a:lnSpc>
                <a:spcPct val="90000"/>
              </a:lnSpc>
              <a:buNone/>
            </a:pPr>
            <a:r>
              <a:rPr lang="nb-NO" sz="1800" dirty="0"/>
              <a:t>12.4 Partene skal sikre  at alle tiltak som gjelder utøvelse av rettslig handleevne  	har bestemmelser om beskyttelsesmekanismer</a:t>
            </a:r>
          </a:p>
          <a:p>
            <a:pPr>
              <a:lnSpc>
                <a:spcPct val="90000"/>
              </a:lnSpc>
            </a:pPr>
            <a:endParaRPr lang="nb-NO" sz="1700" dirty="0"/>
          </a:p>
          <a:p>
            <a:pPr>
              <a:lnSpc>
                <a:spcPct val="90000"/>
              </a:lnSpc>
            </a:pPr>
            <a:endParaRPr lang="nb-NO" sz="1700" dirty="0"/>
          </a:p>
          <a:p>
            <a:pPr marL="7938" indent="0">
              <a:lnSpc>
                <a:spcPct val="90000"/>
              </a:lnSpc>
              <a:buNone/>
            </a:pPr>
            <a:endParaRPr lang="nb-NO" sz="1700" dirty="0"/>
          </a:p>
        </p:txBody>
      </p:sp>
    </p:spTree>
    <p:extLst>
      <p:ext uri="{BB962C8B-B14F-4D97-AF65-F5344CB8AC3E}">
        <p14:creationId xmlns:p14="http://schemas.microsoft.com/office/powerpoint/2010/main" val="2978566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C4C07F7-3EA5-43E2-9FF6-CFA8DC7344BC}"/>
              </a:ext>
            </a:extLst>
          </p:cNvPr>
          <p:cNvSpPr>
            <a:spLocks noGrp="1"/>
          </p:cNvSpPr>
          <p:nvPr>
            <p:ph type="title"/>
          </p:nvPr>
        </p:nvSpPr>
        <p:spPr/>
        <p:txBody>
          <a:bodyPr/>
          <a:lstStyle/>
          <a:p>
            <a:r>
              <a:rPr lang="nb-NO"/>
              <a:t>3. Vergemålsloven</a:t>
            </a:r>
          </a:p>
        </p:txBody>
      </p:sp>
      <p:sp>
        <p:nvSpPr>
          <p:cNvPr id="3" name="Plassholder for innhold 2">
            <a:extLst>
              <a:ext uri="{FF2B5EF4-FFF2-40B4-BE49-F238E27FC236}">
                <a16:creationId xmlns:a16="http://schemas.microsoft.com/office/drawing/2014/main" id="{19CBCE19-6C92-4AE1-BEFD-43141A16789F}"/>
              </a:ext>
            </a:extLst>
          </p:cNvPr>
          <p:cNvSpPr>
            <a:spLocks noGrp="1"/>
          </p:cNvSpPr>
          <p:nvPr>
            <p:ph idx="1"/>
          </p:nvPr>
        </p:nvSpPr>
        <p:spPr/>
        <p:txBody>
          <a:bodyPr vert="horz" lIns="91440" tIns="45720" rIns="91440" bIns="45720" rtlCol="0" anchor="t">
            <a:normAutofit fontScale="85000" lnSpcReduction="10000"/>
          </a:bodyPr>
          <a:lstStyle/>
          <a:p>
            <a:r>
              <a:rPr lang="nb-NO" b="0" i="0" dirty="0">
                <a:solidFill>
                  <a:srgbClr val="333333"/>
                </a:solidFill>
                <a:effectLst/>
                <a:latin typeface="Helvetica Neue"/>
              </a:rPr>
              <a:t>§ 20: Den som har fylt 18 år, og som på grunn av </a:t>
            </a:r>
            <a:r>
              <a:rPr lang="nb-NO" i="0" dirty="0">
                <a:solidFill>
                  <a:srgbClr val="333333"/>
                </a:solidFill>
                <a:effectLst/>
                <a:latin typeface="Helvetica Neue"/>
              </a:rPr>
              <a:t>sinnslidelse</a:t>
            </a:r>
            <a:r>
              <a:rPr lang="nb-NO" b="0" i="0" dirty="0">
                <a:solidFill>
                  <a:srgbClr val="333333"/>
                </a:solidFill>
                <a:effectLst/>
                <a:latin typeface="Helvetica Neue"/>
              </a:rPr>
              <a:t>, herunder demens, </a:t>
            </a:r>
            <a:r>
              <a:rPr lang="nb-NO" b="1" i="0" dirty="0">
                <a:solidFill>
                  <a:srgbClr val="333333"/>
                </a:solidFill>
                <a:effectLst/>
                <a:latin typeface="Helvetica Neue"/>
              </a:rPr>
              <a:t>psykisk utviklingshemming,</a:t>
            </a:r>
            <a:r>
              <a:rPr lang="nb-NO" b="0" i="0" dirty="0">
                <a:solidFill>
                  <a:srgbClr val="333333"/>
                </a:solidFill>
                <a:effectLst/>
                <a:latin typeface="Helvetica Neue"/>
              </a:rPr>
              <a:t> rusmiddelmisbruk, alvorlig spilleavhengighet eller alvorlig svekket helbred </a:t>
            </a:r>
            <a:r>
              <a:rPr lang="nb-NO" b="1" i="0" dirty="0">
                <a:solidFill>
                  <a:srgbClr val="333333"/>
                </a:solidFill>
                <a:effectLst/>
                <a:latin typeface="Helvetica Neue"/>
              </a:rPr>
              <a:t>ikke er i stand til å ivareta sine interesser, </a:t>
            </a:r>
            <a:r>
              <a:rPr lang="nb-NO" b="0" i="0" dirty="0">
                <a:solidFill>
                  <a:srgbClr val="333333"/>
                </a:solidFill>
                <a:effectLst/>
                <a:latin typeface="Helvetica Neue"/>
              </a:rPr>
              <a:t>kan settes under vergemål hvis det er behov for det.</a:t>
            </a:r>
          </a:p>
          <a:p>
            <a:pPr marL="0" indent="0">
              <a:buNone/>
            </a:pPr>
            <a:endParaRPr lang="nb-NO" dirty="0"/>
          </a:p>
          <a:p>
            <a:r>
              <a:rPr lang="nb-NO" b="0" i="0" dirty="0">
                <a:solidFill>
                  <a:srgbClr val="333333"/>
                </a:solidFill>
                <a:effectLst/>
                <a:latin typeface="Helvetica Neue"/>
              </a:rPr>
              <a:t>§ 22 tredje ledd: En person </a:t>
            </a:r>
            <a:r>
              <a:rPr lang="nb-NO" b="1" i="0" dirty="0">
                <a:solidFill>
                  <a:srgbClr val="333333"/>
                </a:solidFill>
                <a:effectLst/>
                <a:latin typeface="Helvetica Neue"/>
              </a:rPr>
              <a:t>kan fratas </a:t>
            </a:r>
            <a:r>
              <a:rPr lang="nb-NO" b="0" i="0" dirty="0">
                <a:solidFill>
                  <a:srgbClr val="333333"/>
                </a:solidFill>
                <a:effectLst/>
                <a:latin typeface="Helvetica Neue"/>
              </a:rPr>
              <a:t>den rettslige handleevnen </a:t>
            </a:r>
            <a:r>
              <a:rPr lang="nb-NO" b="1" i="0" dirty="0">
                <a:solidFill>
                  <a:srgbClr val="333333"/>
                </a:solidFill>
                <a:effectLst/>
                <a:latin typeface="Helvetica Neue"/>
              </a:rPr>
              <a:t>i personlige forhold </a:t>
            </a:r>
            <a:r>
              <a:rPr lang="nb-NO" b="0" i="0" dirty="0">
                <a:solidFill>
                  <a:srgbClr val="333333"/>
                </a:solidFill>
                <a:effectLst/>
                <a:latin typeface="Helvetica Neue"/>
              </a:rPr>
              <a:t>på bestemte områder hvis det er betydelig fare for at han eller hun vil handle på en måte som i vesentlig grad vil være egnet til å skade hans eller hennes interesser.</a:t>
            </a:r>
            <a:endParaRPr lang="nb-NO" dirty="0"/>
          </a:p>
        </p:txBody>
      </p:sp>
    </p:spTree>
    <p:extLst>
      <p:ext uri="{BB962C8B-B14F-4D97-AF65-F5344CB8AC3E}">
        <p14:creationId xmlns:p14="http://schemas.microsoft.com/office/powerpoint/2010/main" val="4049105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FFB63D6-E3DE-46BD-BF00-3BDBF12305E8}"/>
              </a:ext>
            </a:extLst>
          </p:cNvPr>
          <p:cNvSpPr>
            <a:spLocks noGrp="1"/>
          </p:cNvSpPr>
          <p:nvPr>
            <p:ph type="title"/>
          </p:nvPr>
        </p:nvSpPr>
        <p:spPr>
          <a:xfrm>
            <a:off x="457200" y="429672"/>
            <a:ext cx="8229600" cy="857250"/>
          </a:xfrm>
        </p:spPr>
        <p:txBody>
          <a:bodyPr/>
          <a:lstStyle/>
          <a:p>
            <a:r>
              <a:rPr lang="nb-NO" dirty="0"/>
              <a:t>Rettslig handleevne på lik linje med andre </a:t>
            </a:r>
            <a:r>
              <a:rPr lang="nb-NO" dirty="0">
                <a:solidFill>
                  <a:srgbClr val="FF0000"/>
                </a:solidFill>
              </a:rPr>
              <a:t>på alle livets områder</a:t>
            </a:r>
            <a:r>
              <a:rPr lang="nb-NO" dirty="0"/>
              <a:t> ? </a:t>
            </a:r>
          </a:p>
        </p:txBody>
      </p:sp>
      <p:sp>
        <p:nvSpPr>
          <p:cNvPr id="3" name="Plassholder for innhold 2">
            <a:extLst>
              <a:ext uri="{FF2B5EF4-FFF2-40B4-BE49-F238E27FC236}">
                <a16:creationId xmlns:a16="http://schemas.microsoft.com/office/drawing/2014/main" id="{4BB0ABAF-DAE7-48C7-9032-82BF5ACCFE04}"/>
              </a:ext>
            </a:extLst>
          </p:cNvPr>
          <p:cNvSpPr>
            <a:spLocks noGrp="1"/>
          </p:cNvSpPr>
          <p:nvPr>
            <p:ph idx="1"/>
          </p:nvPr>
        </p:nvSpPr>
        <p:spPr/>
        <p:txBody>
          <a:bodyPr>
            <a:normAutofit fontScale="92500" lnSpcReduction="10000"/>
          </a:bodyPr>
          <a:lstStyle/>
          <a:p>
            <a:endParaRPr lang="nb-NO"/>
          </a:p>
          <a:p>
            <a:r>
              <a:rPr lang="nb-NO"/>
              <a:t>Åpner CRPD art 12. 2 for begrensninger ?</a:t>
            </a:r>
          </a:p>
          <a:p>
            <a:pPr marL="0" indent="0">
              <a:buNone/>
            </a:pPr>
            <a:endParaRPr lang="nb-NO" dirty="0"/>
          </a:p>
          <a:p>
            <a:r>
              <a:rPr lang="nb-NO" sz="2400" dirty="0"/>
              <a:t>Norsk tolkningserklæring art 12</a:t>
            </a:r>
            <a:r>
              <a:rPr lang="nb-NO" sz="2400"/>
              <a:t>: «tillater </a:t>
            </a:r>
            <a:r>
              <a:rPr lang="nb-NO" sz="2400" b="1"/>
              <a:t>fratakelse av rettslig handleevne</a:t>
            </a:r>
            <a:r>
              <a:rPr lang="nb-NO" sz="2400"/>
              <a:t>/</a:t>
            </a:r>
            <a:r>
              <a:rPr lang="nb-NO" sz="2400" b="1"/>
              <a:t>tvungent vergemål</a:t>
            </a:r>
            <a:r>
              <a:rPr lang="nb-NO" sz="2400"/>
              <a:t> dersom siste utvei, nødvendig  og underlagt kontroll…» </a:t>
            </a:r>
          </a:p>
          <a:p>
            <a:r>
              <a:rPr lang="nb-NO" dirty="0"/>
              <a:t>Også ordinære vergemål : spørsmål om frivillig «s</a:t>
            </a:r>
            <a:r>
              <a:rPr lang="nb-NO" b="0" i="0" dirty="0">
                <a:solidFill>
                  <a:srgbClr val="333333"/>
                </a:solidFill>
                <a:effectLst/>
                <a:latin typeface="Open Sans" panose="020B0606030504020204" pitchFamily="34" charset="0"/>
              </a:rPr>
              <a:t>kal skriftlig samtykke med mindre ikke er i stand til å forstå hva et samtykke innebærer»</a:t>
            </a:r>
          </a:p>
        </p:txBody>
      </p:sp>
    </p:spTree>
    <p:extLst>
      <p:ext uri="{BB962C8B-B14F-4D97-AF65-F5344CB8AC3E}">
        <p14:creationId xmlns:p14="http://schemas.microsoft.com/office/powerpoint/2010/main" val="4187658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B95632A-08E7-4D0B-B550-99C6B73782E0}"/>
              </a:ext>
            </a:extLst>
          </p:cNvPr>
          <p:cNvSpPr>
            <a:spLocks noGrp="1"/>
          </p:cNvSpPr>
          <p:nvPr>
            <p:ph type="title"/>
          </p:nvPr>
        </p:nvSpPr>
        <p:spPr>
          <a:xfrm>
            <a:off x="457200" y="205979"/>
            <a:ext cx="8229600" cy="857250"/>
          </a:xfrm>
        </p:spPr>
        <p:txBody>
          <a:bodyPr anchor="ctr">
            <a:normAutofit/>
          </a:bodyPr>
          <a:lstStyle/>
          <a:p>
            <a:pPr>
              <a:lnSpc>
                <a:spcPct val="90000"/>
              </a:lnSpc>
            </a:pPr>
            <a:r>
              <a:rPr lang="nb-NO" sz="2900"/>
              <a:t> CRPD komite General </a:t>
            </a:r>
            <a:r>
              <a:rPr lang="nb-NO" sz="2900" err="1"/>
              <a:t>Comment</a:t>
            </a:r>
            <a:r>
              <a:rPr lang="nb-NO" sz="2900"/>
              <a:t> 1 2014 para 21 </a:t>
            </a:r>
          </a:p>
        </p:txBody>
      </p:sp>
      <p:sp>
        <p:nvSpPr>
          <p:cNvPr id="3" name="Plassholder for innhold 2">
            <a:extLst>
              <a:ext uri="{FF2B5EF4-FFF2-40B4-BE49-F238E27FC236}">
                <a16:creationId xmlns:a16="http://schemas.microsoft.com/office/drawing/2014/main" id="{81C28F3A-B66F-49BF-A0AE-124E8544D7C0}"/>
              </a:ext>
            </a:extLst>
          </p:cNvPr>
          <p:cNvSpPr>
            <a:spLocks noGrp="1"/>
          </p:cNvSpPr>
          <p:nvPr>
            <p:ph idx="1"/>
          </p:nvPr>
        </p:nvSpPr>
        <p:spPr>
          <a:xfrm>
            <a:off x="457200" y="1218826"/>
            <a:ext cx="3900791" cy="3232130"/>
          </a:xfrm>
        </p:spPr>
        <p:txBody>
          <a:bodyPr>
            <a:normAutofit fontScale="92500" lnSpcReduction="10000"/>
          </a:bodyPr>
          <a:lstStyle/>
          <a:p>
            <a:r>
              <a:rPr lang="nb-NO" dirty="0"/>
              <a:t>CRPD-komiteen i sin veiledning fra 2014:</a:t>
            </a:r>
          </a:p>
          <a:p>
            <a:pPr marL="0" indent="0">
              <a:buNone/>
            </a:pPr>
            <a:endParaRPr lang="nb-NO" dirty="0"/>
          </a:p>
          <a:p>
            <a:r>
              <a:rPr lang="nb-NO" b="1" dirty="0"/>
              <a:t>Beste TOLKNING  av personens VILJE og PREFERANSE bør være avgjørende </a:t>
            </a:r>
          </a:p>
          <a:p>
            <a:pPr marL="0" indent="0">
              <a:buNone/>
            </a:pPr>
            <a:endParaRPr lang="nb-NO" b="1" dirty="0"/>
          </a:p>
          <a:p>
            <a:r>
              <a:rPr lang="nb-NO" dirty="0"/>
              <a:t>Plikt til beslutningstøtte</a:t>
            </a:r>
          </a:p>
          <a:p>
            <a:endParaRPr lang="nb-NO" b="1" dirty="0"/>
          </a:p>
        </p:txBody>
      </p:sp>
      <p:pic>
        <p:nvPicPr>
          <p:cNvPr id="6" name="Plassholder for bilde 5" descr="Sykle med personer kontur">
            <a:extLst>
              <a:ext uri="{FF2B5EF4-FFF2-40B4-BE49-F238E27FC236}">
                <a16:creationId xmlns:a16="http://schemas.microsoft.com/office/drawing/2014/main" id="{05D69FC7-B9D8-4090-9AF0-03312470BCEF}"/>
              </a:ext>
            </a:extLst>
          </p:cNvPr>
          <p:cNvPicPr>
            <a:picLocks noGrp="1" noChangeAspect="1"/>
          </p:cNvPicPr>
          <p:nvPr>
            <p:ph type="pic" sz="quarter" idx="10"/>
          </p:nvPr>
        </p:nvPicPr>
        <p:blipFill rotWithShape="1">
          <a:blip r:embed="rId3">
            <a:extLst>
              <a:ext uri="{96DAC541-7B7A-43D3-8B79-37D633B846F1}">
                <asvg:svgBlip xmlns:asvg="http://schemas.microsoft.com/office/drawing/2016/SVG/main" r:embed="rId4"/>
              </a:ext>
            </a:extLst>
          </a:blip>
          <a:stretch/>
        </p:blipFill>
        <p:spPr>
          <a:xfrm>
            <a:off x="5508376" y="1347614"/>
            <a:ext cx="2448000" cy="2448000"/>
          </a:xfrm>
        </p:spPr>
      </p:pic>
    </p:spTree>
    <p:extLst>
      <p:ext uri="{BB962C8B-B14F-4D97-AF65-F5344CB8AC3E}">
        <p14:creationId xmlns:p14="http://schemas.microsoft.com/office/powerpoint/2010/main" val="3405924850"/>
      </p:ext>
    </p:extLst>
  </p:cSld>
  <p:clrMapOvr>
    <a:masterClrMapping/>
  </p:clrMapOvr>
</p:sld>
</file>

<file path=ppt/theme/theme1.xml><?xml version="1.0" encoding="utf-8"?>
<a:theme xmlns:a="http://schemas.openxmlformats.org/drawingml/2006/main" name="Office-tema">
  <a:themeElements>
    <a:clrScheme name="LDO">
      <a:dk1>
        <a:srgbClr val="000000"/>
      </a:dk1>
      <a:lt1>
        <a:srgbClr val="FFFFFF"/>
      </a:lt1>
      <a:dk2>
        <a:srgbClr val="FF474A"/>
      </a:dk2>
      <a:lt2>
        <a:srgbClr val="FF888A"/>
      </a:lt2>
      <a:accent1>
        <a:srgbClr val="0F6C83"/>
      </a:accent1>
      <a:accent2>
        <a:srgbClr val="3EA6B7"/>
      </a:accent2>
      <a:accent3>
        <a:srgbClr val="E5CE91"/>
      </a:accent3>
      <a:accent4>
        <a:srgbClr val="B08391"/>
      </a:accent4>
      <a:accent5>
        <a:srgbClr val="8BB5B0"/>
      </a:accent5>
      <a:accent6>
        <a:srgbClr val="C6B040"/>
      </a:accent6>
      <a:hlink>
        <a:srgbClr val="000000"/>
      </a:hlink>
      <a:folHlink>
        <a:srgbClr val="5F5F5F"/>
      </a:folHlink>
    </a:clrScheme>
    <a:fontScheme name="LDO temafonter">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dirty="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kast" id="{A3AF7B56-BBAB-AB46-A7DC-BF6790982E36}" vid="{CBC25C75-0036-2041-B35A-9EDD3BFB4F9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4591ACFDF23C3D409B20AAC6F0911178" ma:contentTypeVersion="4" ma:contentTypeDescription="Opprett et nytt dokument." ma:contentTypeScope="" ma:versionID="2781eeb711f3a0a52652f48886842c67">
  <xsd:schema xmlns:xsd="http://www.w3.org/2001/XMLSchema" xmlns:xs="http://www.w3.org/2001/XMLSchema" xmlns:p="http://schemas.microsoft.com/office/2006/metadata/properties" xmlns:ns2="5bfac020-45a8-4037-bc2e-a649c4b60b76" xmlns:ns3="a93b6da8-198f-44e5-91ad-81c115a043cf" targetNamespace="http://schemas.microsoft.com/office/2006/metadata/properties" ma:root="true" ma:fieldsID="8320a45000cc4aac862cef087bd759c7" ns2:_="" ns3:_="">
    <xsd:import namespace="5bfac020-45a8-4037-bc2e-a649c4b60b76"/>
    <xsd:import namespace="a93b6da8-198f-44e5-91ad-81c115a043c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fac020-45a8-4037-bc2e-a649c4b60b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93b6da8-198f-44e5-91ad-81c115a043cf"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00AFC84-19BB-4BA4-9752-6541948B1D17}">
  <ds:schemaRefs>
    <ds:schemaRef ds:uri="5bfac020-45a8-4037-bc2e-a649c4b60b76"/>
    <ds:schemaRef ds:uri="a93b6da8-198f-44e5-91ad-81c115a043c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1452373-583F-4A9D-88ED-2E5496E8E59A}">
  <ds:schemaRefs>
    <ds:schemaRef ds:uri="http://schemas.microsoft.com/sharepoint/v3/contenttype/forms"/>
  </ds:schemaRefs>
</ds:datastoreItem>
</file>

<file path=customXml/itemProps3.xml><?xml version="1.0" encoding="utf-8"?>
<ds:datastoreItem xmlns:ds="http://schemas.openxmlformats.org/officeDocument/2006/customXml" ds:itemID="{2DBC6126-CA2E-4F08-94C7-E84B8A00E29F}">
  <ds:schemaRefs>
    <ds:schemaRef ds:uri="http://schemas.microsoft.com/office/2006/documentManagement/types"/>
    <ds:schemaRef ds:uri="a93b6da8-198f-44e5-91ad-81c115a043cf"/>
    <ds:schemaRef ds:uri="http://purl.org/dc/elements/1.1/"/>
    <ds:schemaRef ds:uri="http://schemas.microsoft.com/office/2006/metadata/properties"/>
    <ds:schemaRef ds:uri="http://schemas.microsoft.com/office/infopath/2007/PartnerControls"/>
    <ds:schemaRef ds:uri="5bfac020-45a8-4037-bc2e-a649c4b60b76"/>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LDO_powerpointmal_16-9_lakserosa</Template>
  <TotalTime>139</TotalTime>
  <Words>8335</Words>
  <Application>Microsoft Office PowerPoint</Application>
  <PresentationFormat>Skjermfremvisning (16:9)</PresentationFormat>
  <Paragraphs>595</Paragraphs>
  <Slides>32</Slides>
  <Notes>32</Notes>
  <HiddenSlides>1</HiddenSlides>
  <MMClips>0</MMClips>
  <ScaleCrop>false</ScaleCrop>
  <HeadingPairs>
    <vt:vector size="6" baseType="variant">
      <vt:variant>
        <vt:lpstr>Brukte skrifter</vt:lpstr>
      </vt:variant>
      <vt:variant>
        <vt:i4>8</vt:i4>
      </vt:variant>
      <vt:variant>
        <vt:lpstr>Tema</vt:lpstr>
      </vt:variant>
      <vt:variant>
        <vt:i4>1</vt:i4>
      </vt:variant>
      <vt:variant>
        <vt:lpstr>Lysbildetitler</vt:lpstr>
      </vt:variant>
      <vt:variant>
        <vt:i4>32</vt:i4>
      </vt:variant>
    </vt:vector>
  </HeadingPairs>
  <TitlesOfParts>
    <vt:vector size="41" baseType="lpstr">
      <vt:lpstr>Calibri</vt:lpstr>
      <vt:lpstr>Wingdings</vt:lpstr>
      <vt:lpstr>Open Sans</vt:lpstr>
      <vt:lpstr>Helvetica Neue</vt:lpstr>
      <vt:lpstr>Arial</vt:lpstr>
      <vt:lpstr>Roboto</vt:lpstr>
      <vt:lpstr>Arial,Sans-Serif</vt:lpstr>
      <vt:lpstr>Calibri Light</vt:lpstr>
      <vt:lpstr>Office-tema</vt:lpstr>
      <vt:lpstr>Har vi lovgivningen som skal til? Følger vi loven? Hvilken rolle spiller CRPD i dette? </vt:lpstr>
      <vt:lpstr> OM CRPD - 3 spørsmål med betydning for rettsikkerhet for utviklingshemmede </vt:lpstr>
      <vt:lpstr>CRPD: rettslig status i norsk rett NÅ</vt:lpstr>
      <vt:lpstr>Grunnloven § 92:   RATFIKASJON     INKORPORERING</vt:lpstr>
      <vt:lpstr>CRPD – rettigheter som særlig utfordrer tvangslovgivningen</vt:lpstr>
      <vt:lpstr>CRPD artikkel 12: likhet for loven </vt:lpstr>
      <vt:lpstr>3. Vergemålsloven</vt:lpstr>
      <vt:lpstr>Rettslig handleevne på lik linje med andre på alle livets områder ? </vt:lpstr>
      <vt:lpstr> CRPD komite General Comment 1 2014 para 21 </vt:lpstr>
      <vt:lpstr>CRPD art 12. 3 Staten skal sikre tilgang til støtte for å utøve rettslig handleevne</vt:lpstr>
      <vt:lpstr>  CRPD-komiteen til Norge 7 mai 2019:    CRPD/C/NOR/CO/1 om plikter etter art 12:      </vt:lpstr>
      <vt:lpstr>CRPD artikkel 14: personlig frihet og sikkerhet</vt:lpstr>
      <vt:lpstr>CRPD-komiteen til Norge 7 mai 2019 om plikter etter art 14 :   CRPD/C/NOR/CO/1 Para 24:</vt:lpstr>
      <vt:lpstr>Følger vi loven?</vt:lpstr>
      <vt:lpstr> Dette har vi undersøkt</vt:lpstr>
      <vt:lpstr>Medvirkning og vektlegging  av personens synspunkter</vt:lpstr>
      <vt:lpstr>Kommunen</vt:lpstr>
      <vt:lpstr>Statsforvalteren</vt:lpstr>
      <vt:lpstr>Statsforvalterens overprøvingsvedtak</vt:lpstr>
      <vt:lpstr>Begrunnelser og vurderinger</vt:lpstr>
      <vt:lpstr>Underretning og informasjon </vt:lpstr>
      <vt:lpstr>Statsforvalteren</vt:lpstr>
      <vt:lpstr>Utdanningskravet</vt:lpstr>
      <vt:lpstr>Utdanningskravet</vt:lpstr>
      <vt:lpstr>Stedlige tilsyn</vt:lpstr>
      <vt:lpstr>Stedlige tilsyn</vt:lpstr>
      <vt:lpstr>Tilrettelegging av tjenester som tvangsforebygging</vt:lpstr>
      <vt:lpstr>Tilrettelegging av tjenester som tvangsforebygging</vt:lpstr>
      <vt:lpstr>Hovedfunn fra våre undersøkelser</vt:lpstr>
      <vt:lpstr>Har vi den lovgivningen vi trenger?</vt:lpstr>
      <vt:lpstr>  Anbefaling: Ny lov om beslutningsstøtte som erstatter dagens vergemålslov </vt:lpstr>
      <vt:lpstr>LDO : www.ldo.no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Guri Hestflått Gabrielsen</dc:creator>
  <cp:lastModifiedBy>Miriam Kveen</cp:lastModifiedBy>
  <cp:revision>2</cp:revision>
  <cp:lastPrinted>2021-09-07T18:08:12Z</cp:lastPrinted>
  <dcterms:created xsi:type="dcterms:W3CDTF">2021-04-20T06:52:17Z</dcterms:created>
  <dcterms:modified xsi:type="dcterms:W3CDTF">2021-12-02T14:21:55Z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0x0101004591ACFDF23C3D409B20AAC6F0911178</vt:lpwstr>
  </property>
</Properties>
</file>