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9" r:id="rId2"/>
  </p:sldMasterIdLst>
  <p:notesMasterIdLst>
    <p:notesMasterId r:id="rId29"/>
  </p:notesMasterIdLst>
  <p:sldIdLst>
    <p:sldId id="258" r:id="rId3"/>
    <p:sldId id="260" r:id="rId4"/>
    <p:sldId id="275" r:id="rId5"/>
    <p:sldId id="266" r:id="rId6"/>
    <p:sldId id="267" r:id="rId7"/>
    <p:sldId id="276" r:id="rId8"/>
    <p:sldId id="279" r:id="rId9"/>
    <p:sldId id="280" r:id="rId10"/>
    <p:sldId id="278" r:id="rId11"/>
    <p:sldId id="277" r:id="rId12"/>
    <p:sldId id="261" r:id="rId13"/>
    <p:sldId id="265" r:id="rId14"/>
    <p:sldId id="262" r:id="rId15"/>
    <p:sldId id="288" r:id="rId16"/>
    <p:sldId id="286" r:id="rId17"/>
    <p:sldId id="289" r:id="rId18"/>
    <p:sldId id="287" r:id="rId19"/>
    <p:sldId id="290" r:id="rId20"/>
    <p:sldId id="268" r:id="rId21"/>
    <p:sldId id="291" r:id="rId22"/>
    <p:sldId id="284" r:id="rId23"/>
    <p:sldId id="269" r:id="rId24"/>
    <p:sldId id="281" r:id="rId25"/>
    <p:sldId id="285" r:id="rId26"/>
    <p:sldId id="273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73A"/>
    <a:srgbClr val="7CC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1"/>
    <p:restoredTop sz="94654"/>
  </p:normalViewPr>
  <p:slideViewPr>
    <p:cSldViewPr snapToGrid="0" snapToObjects="1">
      <p:cViewPr>
        <p:scale>
          <a:sx n="92" d="100"/>
          <a:sy n="92" d="100"/>
        </p:scale>
        <p:origin x="55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6:20.73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4:27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1 252 16383,'42'0'0,"0"0"0,-21 0 0,10 0 0,1 0 0,6 0 0,6 0 0,-5 0 0,10 0 0,3 0 0,0-9 0,19 1 0,-22-2 0,20 0 0,0-2 0,-12 0 0,20-5 0,-9 0 0,-11 6 0,35-7 0,-28 7 0,26-1 0,-15 1 0,5-1 0,-6 1 0,7-1 0,1 1 0,-14 0 0,27-2 0,-36 7 0,36-5 0,-35 10 0,37-4 0,-38 5 0,-4 0 0,0 0 0,-8 0 0,8-1 0,0 2 0,-8 3 0,3-1 0,1 1 0,0 6 0,28 1 0,4 1 0,-11-1 0,10-4 0,-18-2 0,-6-5 0,15 0 0,-12 0 0,10 0 0,-19 0 0,6 0 0,6-10 0,-3 3 0,10-5 0,-6 2 0,7 9 0,2-4 0,8 5 0,0 0 0,8 0 0,-6 16 0,-13-4 0,5 16 0,-21-2 0,18-3 0,-8-1 0,-5-2 0,-3-8 0,-12 2 0,4-8 0,-10-2 0,5-4 0,-6 0 0,-6 0 0,-1 0 0,-9 4 0,-2-4 0,-4 7 0,0-2 0,-5 2 0,4 4 0,-8 0 0,6 0 0,1-5 0,2-3 0,2-3 0,-2 0 0,-1 0 0,0 0 0,3 0 0,-3 0 0,6 0 0,-5 0 0,13 0 0,-7 0 0,15 0 0,-10 0 0,4 0 0,-5 0 0,0-4 0,-5 3 0,-5-6 0,-1 7 0,-1-3 0,1 3 0,2 0 0,-2-4 0,0 3 0,0-2 0,3 3 0,-3-4 0,2 1 0,-3-4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4:32.6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1 215 16383,'47'0'0,"-1"0"0,-14-5 0,-3 0 0,13 0 0,-9-8 0,4 11 0,1-10 0,5 11 0,-14-4 0,12 5 0,-18 0 0,4 0 0,-2 0 0,1 0 0,13 0 0,5 0 0,14 0 0,1 0 0,20 0 0,-2 0 0,19 0 0,-26 0 0,17 0 0,-19 0 0,14 0 0,-1 0 0,18 0 0,-13 0 0,12 0 0,-8 0 0,2 0 0,8 0 0,-46 0 0,1 0 0,4 3 0,1 1 0,1-1 0,0 1 0,8 3 0,0 0 0,-9 0 0,1-1 0,4 1 0,-2 0 0,26 5 0,-37-6 0,-1 0 0,19 5 0,20 1 0,7 1 0,-31-2 0,19-5 0,-32-2 0,13-4 0,-7 0 0,-2 0 0,-11 0 0,-3 0 0,-6 0 0,-4 0 0,3-4 0,-9 3 0,4-3 0,0 4 0,-4 0 0,5 0 0,-7 0 0,6 0 0,-3 0 0,-2 0 0,-1 0 0,-8 0 0,5 0 0,-2 0 0,8 0 0,-1 0 0,9-4 0,-3 3 0,10-3 0,2 4 0,12 0 0,-4 0 0,4 0 0,-12 0 0,-2 0 0,-5 0 0,-6 0 0,-1-4 0,-5 3 0,0-7 0,5 3 0,-3-4 0,8 0 0,-9-4 0,10 3 0,-10-3 0,4 4 0,-5 1 0,0-1 0,-5 4 0,0 2 0,-6 3 0,1-4 0,7 3 0,-5-2 0,10 3 0,-1 0 0,5-5 0,0 1 0,5-6 0,-5 1 0,6 4 0,-6-3 0,-5 4 0,-7-5 0,-4 5 0,-4-3 0,6 7 0,-5-7 0,5 6 0,3-6 0,0 2 0,5-4 0,-1 1 0,7-5 0,-6 3 0,6-3 0,-11 4 0,-1 1 0,-4 0 0,-4 4 0,5 0 0,-3 4 0,3 0 0,0 0 0,-4 0 0,5 0 0,-3 0 0,2 0 0,-3 0 0,3 0 0,-3 0 0,3 0 0,-1 0 0,-2 0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4:37.9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0 331 16383,'65'0'0,"-3"0"0,-11 0 0,0 0 0,0 0 0,-1 0 0,7 0 0,-11 0 0,10 0 0,10 0 0,-10 0 0,30 0 0,-18 0 0,13 0 0,9 0 0,2 0 0,-43-5 0,2-1 0,3 2 0,-1 0 0,27-9 0,-16 3 0,1 1 0,20 0 0,-22 0 0,1-2 0,-13 5 0,-2 0 0,1-3 0,0 0 0,0 2 0,0 0 0,4-3 0,1 2 0,-1 3 0,1 3 0,0-2 0,0 2 0,3 1 0,0 2 0,-8-1 0,1 0 0,8 0 0,-1 0 0,-7-1 0,0 2 0,2 1 0,1 1 0,46 4 0,-47-1 0,0 1 0,-2-1 0,0 0 0,3-2 0,0-1 0,-3 1 0,-2-2 0,29-2 0,9 0 0,-20 0 0,8 0 0,-4 0 0,-5 0 0,-7 0 0,-2 0 0,0 5 0,-4 5 0,4 6 0,0 0 0,-4 3 0,4-7 0,1 3 0,-6-9 0,6-1 0,-13-5 0,4 0 0,-10-4 0,5-6 0,-12-4 0,-1-4 0,0 0 0,-4 5 0,5 0 0,-6 8 0,-1 1 0,7 0 0,6 3 0,7-8 0,12 3 0,3-10 0,-1 0 0,5-6 0,-12 2 0,5-5 0,-6 3 0,-7 3 0,-6 5 0,-2 5 0,-13 0 0,7 4 0,-9 2 0,10 3 0,-4 0 0,9 0 0,2 0 0,2 0 0,3 0 0,-11 0 0,4 0 0,-13-4 0,7 0 0,-17-1 0,3-2 0,0 6 0,-3-2 0,11 3 0,-3 0 0,3 0 0,-2 0 0,3 0 0,-9 0 0,5 0 0,-9 0 0,6-3 0,-6 2 0,9-2 0,-2 10 0,-3-2 0,2 6 0,-10-4 0,7 4 0,0 1 0,1 0 0,8-1 0,-8-3 0,9 1 0,-3-1 0,3 1 0,-3 2 0,3-1 0,-8 1 0,3-3 0,-8 0 0,3 3 0,-7 6 0,4 4 0,1 5 0,-3 5 0,7 2 0,-3 4 0,5-4 0,3-1 0,-3-6 0,3 1 0,-9-9 0,2-2 0,-7-9 0,7 0 0,2-3 0,-5 0 0,9-1 0,-10 1 0,4 7 0,-1-4 0,0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10:00:27.94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10:01:19.32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10:04:02.518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10:04:39.09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10:05:06.93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6:40.82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16383,'47'0'0,"3"0"0,-22 0 0,12 0 0,-17 0 0,12 0 0,-14 0 0,2 0 0,-8 0 0,-5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7:46.23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8:08.07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8:17.23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8:37.3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2:17.8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4:15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16383,'56'0'0,"-6"0"0,-19 0 0,-3 0 0,8 0 0,-9 0 0,4 0 0,-5 0 0,0 0 0,0 0 0,0 0 0,0 0 0,0 0 0,-5 0 0,4 0 0,-3 0 0,4 0 0,-5 0 0,4 0 0,-8 0 0,7 0 0,-2 0 0,-1 0 0,4 0 0,-4 0 0,1 0 0,2 0 0,-2 0 0,9 0 0,-4 0 0,4 4 0,-5 0 0,0 5 0,0 0 0,0-1 0,-5 1 0,0-1 0,-1 0 0,-3 0 0,3 0 0,-4-3 0,0 2 0,3-3 0,-7 0 0,6 0 0,-4 2 0,-2-1 0,4 5 0,-1-2 0,-3-4 0,13-1 0,-11-3 0,5 0 0,3 0 0,-12 0 0,15 4 0,-10-3 0,1 5 0,2-5 0,-6 2 0,8 1 0,-3-3 0,8 3 0,-8-4 0,8 0 0,-8 0 0,7 0 0,-11 0 0,7 0 0,-8 0 0,7 0 0,0 0 0,-3 3 0,2 1 0,-6 4 0,4 0 0,0 0 0,4 0 0,-3 0 0,3-3 0,-4-2 0,-1-3 0,1 0 0,0 0 0,-1 0 0,7 0 0,-9 0 0,8 0 0,-9 0 0,7 0 0,0 0 0,-3 0 0,1 0 0,-2 0 0,0-3 0,6-1 0,-5-4 0,-1 0 0,3 1 0,-9 3 0,11-3 0,-6 6 0,7-2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6T09:54:23.2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0 126 16383,'50'0'0,"-1"0"0,-22 0 0,9 0 0,-4 0 0,6 0 0,5 0 0,2 0 0,0-8 0,4 6 0,-10-11 0,10 8 0,-9-9 0,3 8 0,-6-7 0,1 12 0,-1-3 0,0 4 0,1 0 0,5 0 0,9 0 0,7 0 0,7 0 0,6 0 0,2 0 0,-12 0 0,15 0 0,-15 0 0,13 0 0,-9 0 0,-2 0 0,-11 0 0,4 0 0,-12 0 0,-1-4 0,-1 2 0,2-6 0,6 7 0,0-8 0,0 3 0,5 0 0,-9-2 0,9 7 0,-11-8 0,0 8 0,-2-4 0,-5 5 0,0 0 0,0 0 0,-1 0 0,1 0 0,-1 0 0,1 0 0,0 0 0,-1 0 0,7 5 0,-4 9 0,10 3 0,-8 13 0,8-9 0,-4 4 0,5 0 0,0-8 0,0 2 0,0-8 0,0-6 0,21 0 0,1-5 0,4 0 0,-10-5 0,-22 0 0,4-10 0,-15 5 0,8-4 0,-14 9 0,3 1 0,-10 4 0,4 0 0,-4 0 0,5 0 0,0 0 0,5 0 0,-4 0 0,9-4 0,-9-1 0,5-4 0,-6 0 0,-5 1 0,-1 3 0,-4-2 0,0 6 0,3-2 0,-3 3 0,3 0 0,-3 0 0,4 0 0,-3 0 0,8 0 0,-4 0 0,5 0 0,-4 0 0,-2 0 0,-4 0 0,-1 0 0,1 0 0,3 0 0,-6 0 0,8 0 0,-9 0 0,6 0 0,-1 0 0,-5 0 0,12-3 0,-15-1 0,12-4 0,-9 4 0,4-3 0,3 6 0,-7-2 0,10 3 0,-10 0 0,6 0 0,-1 0 0,-5 0 0,8 0 0,-8 0 0,7 0 0,-2 0 0,-5 0 0,7 0 0,-7 0 0,5 0 0,1 0 0,-3 0 0,2 0 0,-1 3 0,-2-3 0,3 3 0,0-3 0,-2 0 0,1 3 0,-2 1 0,0 0 0,3 0 0,0-4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F5922-B18C-9246-86DD-A40C8C057EE5}" type="datetimeFigureOut">
              <a:rPr lang="nb-NO" smtClean="0"/>
              <a:t>23.11.2021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49539-96FC-2148-930A-E4E5D2826E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97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D478-C49E-1647-9C0E-E396B67CFB8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/>
          <p:nvPr userDrawn="1"/>
        </p:nvSpPr>
        <p:spPr>
          <a:xfrm>
            <a:off x="5004048" y="1307420"/>
            <a:ext cx="4932437" cy="3652119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45000" sy="45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FA390FD3-BE15-AC47-8861-F241498C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8A74CB-AA08-554F-A7BE-D9332314F6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7" y="417493"/>
            <a:ext cx="758850" cy="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6013" y="1989138"/>
            <a:ext cx="2801937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070350" y="1989138"/>
            <a:ext cx="2803525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8F93-AEE9-114E-BDEC-E722FD8366D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1C3967-B6DF-CE46-B29B-904B73793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CC1D8F4-BAEF-4E4C-8F54-9006634587BB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50634D9-23B1-AB4F-999C-68F201B812F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0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856A-26DA-DB4E-B9F9-5DD562A6EA0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8BA4AA0-DBB7-1141-9CBC-7C3AE184CA2A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2B61C0-B283-4641-AB85-AA3D23DF491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C3490D4-912A-F74D-A757-2485A8B069EE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AB0E-801A-C74C-9071-27EBC767529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AD68C-9966-4745-9030-6C4CE27A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680059-DACD-BA43-836B-53BA2A5FFE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B4A1E8F-FB35-2E4A-8D0C-AC0FC887DA71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92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FEDF-AA19-0B4D-8480-AC05A22B935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77FD81-3C55-BA40-AF39-40C8D9277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19E289D-A8FE-8E4E-BA70-B9ABC382E8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18E4AD5-FC7D-6A48-9B27-F20CF3F8C88D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75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62DFA7F-3128-3440-B3F3-6AE32CB43C00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4C9A-9803-F14C-9971-0A9D09D880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6C6FB8-73B8-FF44-BA6F-69DADB5AA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98C3490-C1F6-364F-819D-45F2FB7E30C4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7535E34-8310-E345-BD68-19B1A3323E8E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0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B385-E80F-EA48-B62D-7767ABF0676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3318686-B587-C048-A623-F6435DEE3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8A78449-1B54-A747-A1D6-221F7F9B02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311D0D6-8C31-2E42-9A4B-D859B9FD53B0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03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5883275" y="1052513"/>
            <a:ext cx="1589088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116013" y="1052513"/>
            <a:ext cx="4614862" cy="5073650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E3A5-4EA0-CA44-8B06-0CA35D10F71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60C68C-40F2-F549-873D-C5990530D8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07829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/>
          <p:nvPr userDrawn="1"/>
        </p:nvSpPr>
        <p:spPr>
          <a:xfrm>
            <a:off x="5004048" y="1307420"/>
            <a:ext cx="4932437" cy="3652119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45000" sy="45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FA390FD3-BE15-AC47-8861-F241498C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5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8000" sy="8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B1A9069B-731F-654D-81A3-129C5F7338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6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02BC4-1068-DA43-9B8B-B7C298016081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8000" sy="8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B1A9069B-731F-654D-81A3-129C5F7338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3E15FD2-53C2-0A41-80A4-F51EEA8166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7" y="417493"/>
            <a:ext cx="758850" cy="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5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45000" sy="45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7C9F524B-F993-894A-B5DF-53485115E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6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3000" sy="13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62397EFD-6041-744D-BDC1-1FFAF7D70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3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FA390FD3-BE15-AC47-8861-F241498C2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3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6EB5175-231C-5240-AE19-D21227E75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" y="4842000"/>
            <a:ext cx="3960440" cy="11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0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22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0"/>
            <a:r>
              <a:rPr lang="nb-NO" dirty="0"/>
              <a:t>del 2</a:t>
            </a:r>
          </a:p>
          <a:p>
            <a:pPr lvl="0"/>
            <a:r>
              <a:rPr lang="nb-NO" dirty="0"/>
              <a:t>Del 3</a:t>
            </a:r>
          </a:p>
          <a:p>
            <a:pPr lvl="0"/>
            <a:r>
              <a:rPr lang="nb-NO" dirty="0"/>
              <a:t>Del 4</a:t>
            </a:r>
          </a:p>
          <a:p>
            <a:pPr lvl="0"/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59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536F09-0996-1940-B7E8-620E36E8C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6EAEB33-78B0-A64A-991A-E5D47ABDD2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00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6013" y="1989138"/>
            <a:ext cx="2801937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070350" y="1989138"/>
            <a:ext cx="2803525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8F93-AEE9-114E-BDEC-E722FD8366D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1C3967-B6DF-CE46-B29B-904B73793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CC1D8F4-BAEF-4E4C-8F54-9006634587BB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92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856A-26DA-DB4E-B9F9-5DD562A6EA0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8BA4AA0-DBB7-1141-9CBC-7C3AE184CA2A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2B61C0-B283-4641-AB85-AA3D23DF491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AB0E-801A-C74C-9071-27EBC767529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AD68C-9966-4745-9030-6C4CE27A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680059-DACD-BA43-836B-53BA2A5FFE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52B8-6E53-0341-9177-F3A1C789E2BA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45000" sy="45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7C9F524B-F993-894A-B5DF-53485115E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C3406FB-17D3-3B40-BB95-F6A0BAFAD3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7" y="417493"/>
            <a:ext cx="758850" cy="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FEDF-AA19-0B4D-8480-AC05A22B935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77FD81-3C55-BA40-AF39-40C8D9277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19E289D-A8FE-8E4E-BA70-B9ABC382E8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90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61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4C9A-9803-F14C-9971-0A9D09D880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6C6FB8-73B8-FF44-BA6F-69DADB5AA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98C3490-C1F6-364F-819D-45F2FB7E30C4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B385-E80F-EA48-B62D-7767ABF0676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3318686-B587-C048-A623-F6435DEE3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8A78449-1B54-A747-A1D6-221F7F9B02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62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5883275" y="1052513"/>
            <a:ext cx="1589088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116013" y="1052513"/>
            <a:ext cx="4614862" cy="50736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E3A5-4EA0-CA44-8B06-0CA35D10F71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60C68C-40F2-F549-873D-C5990530D8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</p:spTree>
    <p:extLst>
      <p:ext uri="{BB962C8B-B14F-4D97-AF65-F5344CB8AC3E}">
        <p14:creationId xmlns:p14="http://schemas.microsoft.com/office/powerpoint/2010/main" val="60463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E0E0E0">
                  <a:alpha val="48000"/>
                </a:srgbClr>
              </a:gs>
              <a:gs pos="51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814337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2DB55-99CE-F240-9088-DFF44792AD7E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1" name="Grafikk 21">
            <a:extLst>
              <a:ext uri="{FF2B5EF4-FFF2-40B4-BE49-F238E27FC236}">
                <a16:creationId xmlns:a16="http://schemas.microsoft.com/office/drawing/2014/main" id="{3F819224-5A40-7349-BBD2-7D33864AE028}"/>
              </a:ext>
            </a:extLst>
          </p:cNvPr>
          <p:cNvSpPr>
            <a:spLocks noChangeAspect="1"/>
          </p:cNvSpPr>
          <p:nvPr userDrawn="1"/>
        </p:nvSpPr>
        <p:spPr>
          <a:xfrm>
            <a:off x="5004048" y="1307420"/>
            <a:ext cx="4930115" cy="3650400"/>
          </a:xfrm>
          <a:custGeom>
            <a:avLst/>
            <a:gdLst>
              <a:gd name="connsiteX0" fmla="*/ 5275908 w 5724525"/>
              <a:gd name="connsiteY0" fmla="*/ 314662 h 4238603"/>
              <a:gd name="connsiteX1" fmla="*/ 5138271 w 5724525"/>
              <a:gd name="connsiteY1" fmla="*/ 257640 h 4238603"/>
              <a:gd name="connsiteX2" fmla="*/ 239564 w 5724525"/>
              <a:gd name="connsiteY2" fmla="*/ 7506 h 4238603"/>
              <a:gd name="connsiteX3" fmla="*/ 50111 w 5724525"/>
              <a:gd name="connsiteY3" fmla="*/ 97410 h 4238603"/>
              <a:gd name="connsiteX4" fmla="*/ 20870 w 5724525"/>
              <a:gd name="connsiteY4" fmla="*/ 304778 h 4238603"/>
              <a:gd name="connsiteX5" fmla="*/ 316145 w 5724525"/>
              <a:gd name="connsiteY5" fmla="*/ 2129469 h 4238603"/>
              <a:gd name="connsiteX6" fmla="*/ 30014 w 5724525"/>
              <a:gd name="connsiteY6" fmla="*/ 3935627 h 4238603"/>
              <a:gd name="connsiteX7" fmla="*/ 161617 w 5724525"/>
              <a:gd name="connsiteY7" fmla="*/ 4219183 h 4238603"/>
              <a:gd name="connsiteX8" fmla="*/ 237563 w 5724525"/>
              <a:gd name="connsiteY8" fmla="*/ 4232710 h 4238603"/>
              <a:gd name="connsiteX9" fmla="*/ 248993 w 5724525"/>
              <a:gd name="connsiteY9" fmla="*/ 4232710 h 4238603"/>
              <a:gd name="connsiteX10" fmla="*/ 5138461 w 5724525"/>
              <a:gd name="connsiteY10" fmla="*/ 3981814 h 4238603"/>
              <a:gd name="connsiteX11" fmla="*/ 5264287 w 5724525"/>
              <a:gd name="connsiteY11" fmla="*/ 3934296 h 4238603"/>
              <a:gd name="connsiteX12" fmla="*/ 5726345 w 5724525"/>
              <a:gd name="connsiteY12" fmla="*/ 2141538 h 4238603"/>
              <a:gd name="connsiteX13" fmla="*/ 5275908 w 5724525"/>
              <a:gd name="connsiteY13" fmla="*/ 314662 h 42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24525" h="4238603">
                <a:moveTo>
                  <a:pt x="5275908" y="314662"/>
                </a:moveTo>
                <a:cubicBezTo>
                  <a:pt x="5237996" y="280381"/>
                  <a:pt x="5189369" y="260235"/>
                  <a:pt x="5138271" y="257640"/>
                </a:cubicBezTo>
                <a:lnTo>
                  <a:pt x="239564" y="7506"/>
                </a:lnTo>
                <a:cubicBezTo>
                  <a:pt x="165149" y="3125"/>
                  <a:pt x="93664" y="37048"/>
                  <a:pt x="50111" y="97410"/>
                </a:cubicBezTo>
                <a:cubicBezTo>
                  <a:pt x="6070" y="157243"/>
                  <a:pt x="-4915" y="235143"/>
                  <a:pt x="20870" y="304778"/>
                </a:cubicBezTo>
                <a:cubicBezTo>
                  <a:pt x="23918" y="312761"/>
                  <a:pt x="316145" y="1111728"/>
                  <a:pt x="316145" y="2129469"/>
                </a:cubicBezTo>
                <a:cubicBezTo>
                  <a:pt x="316145" y="3147209"/>
                  <a:pt x="32871" y="3927834"/>
                  <a:pt x="30014" y="3935627"/>
                </a:cubicBezTo>
                <a:cubicBezTo>
                  <a:pt x="-12123" y="4050188"/>
                  <a:pt x="46797" y="4177140"/>
                  <a:pt x="161617" y="4219183"/>
                </a:cubicBezTo>
                <a:cubicBezTo>
                  <a:pt x="185944" y="4228090"/>
                  <a:pt x="211650" y="4232669"/>
                  <a:pt x="237563" y="4232710"/>
                </a:cubicBezTo>
                <a:cubicBezTo>
                  <a:pt x="241373" y="4232710"/>
                  <a:pt x="245088" y="4232710"/>
                  <a:pt x="248993" y="4232710"/>
                </a:cubicBezTo>
                <a:lnTo>
                  <a:pt x="5138461" y="3981814"/>
                </a:lnTo>
                <a:cubicBezTo>
                  <a:pt x="5184339" y="3979433"/>
                  <a:pt x="5228327" y="3962821"/>
                  <a:pt x="5264287" y="3934296"/>
                </a:cubicBezTo>
                <a:cubicBezTo>
                  <a:pt x="5341440" y="3873473"/>
                  <a:pt x="5726345" y="3500933"/>
                  <a:pt x="5726345" y="2141538"/>
                </a:cubicBezTo>
                <a:cubicBezTo>
                  <a:pt x="5726345" y="763327"/>
                  <a:pt x="5322104" y="356573"/>
                  <a:pt x="5275908" y="31466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3000" sy="13000" flip="none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62397EFD-6041-744D-BDC1-1FFAF7D70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27D0646-C5CF-9145-8DF7-02E1993D73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7" y="417493"/>
            <a:ext cx="758850" cy="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7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B2286-F773-7942-99F8-29C4FD3E839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FA390FD3-BE15-AC47-8861-F241498C2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600" y="4992430"/>
            <a:ext cx="3359383" cy="80084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5E33D27-9056-DE46-9F1C-0EAAC93415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7" y="417493"/>
            <a:ext cx="758850" cy="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1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9144000" cy="65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9144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0828" y="2204864"/>
            <a:ext cx="422019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0000" y="6490799"/>
            <a:ext cx="1625651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5373A-8154-DA46-AF91-F361C2904F03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4368" y="6485004"/>
            <a:ext cx="649288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5004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6EB5175-231C-5240-AE19-D21227E75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" y="4842000"/>
            <a:ext cx="3960440" cy="11644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7EF16A3-27B1-8643-9525-2304033F3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37" y="292745"/>
            <a:ext cx="613618" cy="115719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FABE2D9-9BE7-D546-B14A-89D4BB1AD410}"/>
              </a:ext>
            </a:extLst>
          </p:cNvPr>
          <p:cNvSpPr txBox="1"/>
          <p:nvPr userDrawn="1"/>
        </p:nvSpPr>
        <p:spPr>
          <a:xfrm>
            <a:off x="7494852" y="251716"/>
            <a:ext cx="850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EN DEL AV</a:t>
            </a:r>
          </a:p>
        </p:txBody>
      </p:sp>
    </p:spTree>
    <p:extLst>
      <p:ext uri="{BB962C8B-B14F-4D97-AF65-F5344CB8AC3E}">
        <p14:creationId xmlns:p14="http://schemas.microsoft.com/office/powerpoint/2010/main" val="403012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EDAFA8A8-94F0-B24C-9037-C32399886500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1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0"/>
            <a:r>
              <a:rPr lang="nb-NO" dirty="0"/>
              <a:t>del 2</a:t>
            </a:r>
          </a:p>
          <a:p>
            <a:pPr lvl="0"/>
            <a:r>
              <a:rPr lang="nb-NO" dirty="0"/>
              <a:t>Del 3</a:t>
            </a:r>
          </a:p>
          <a:p>
            <a:pPr lvl="0"/>
            <a:r>
              <a:rPr lang="nb-NO" dirty="0"/>
              <a:t>Del 4</a:t>
            </a:r>
          </a:p>
          <a:p>
            <a:pPr lvl="0"/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008208F4-2371-C84C-B5AD-7EFB645B4240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84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536F09-0996-1940-B7E8-620E36E8C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6EAEB33-78B0-A64A-991A-E5D47ABDD2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81B2E07-75ED-AB4C-B2BA-98479CFFD4FA}" type="datetime1">
              <a:rPr lang="nb-NO" smtClean="0"/>
              <a:t>23.11.2021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8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AF6B290-5A2A-4D44-B174-78E8751B1B9C}"/>
              </a:ext>
            </a:extLst>
          </p:cNvPr>
          <p:cNvSpPr/>
          <p:nvPr userDrawn="1"/>
        </p:nvSpPr>
        <p:spPr>
          <a:xfrm rot="10800000">
            <a:off x="0" y="6536"/>
            <a:ext cx="9144000" cy="6453336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301751"/>
            <a:ext cx="734498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2" y="1989138"/>
            <a:ext cx="7416427" cy="43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403347C0-0354-9F4C-A3B4-59F9B4E0AE45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Cato Brunvand Ellingsen - NAKU</a:t>
            </a:r>
            <a:endParaRPr lang="nb-NO" altLang="nb-NO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384" y="6491461"/>
            <a:ext cx="649287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B16798D-10D0-5D44-BC67-D4E83DD7C23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51E9CB5-FE5F-8244-B100-F71FFD1E889A}"/>
              </a:ext>
            </a:extLst>
          </p:cNvPr>
          <p:cNvSpPr/>
          <p:nvPr userDrawn="1"/>
        </p:nvSpPr>
        <p:spPr>
          <a:xfrm>
            <a:off x="0" y="7164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16696" cy="886991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22B12739-06D6-D74C-A488-45E782B4C5A7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6696" y="460623"/>
            <a:ext cx="5660975" cy="1"/>
          </a:xfrm>
          <a:prstGeom prst="line">
            <a:avLst/>
          </a:prstGeom>
          <a:ln>
            <a:solidFill>
              <a:srgbClr val="BEC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91FF5F01-6286-7940-B3C3-967A0F0174F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37" y="292745"/>
            <a:ext cx="613618" cy="11571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A6898E7-9BB3-8E47-969A-397E27BBCB4D}"/>
              </a:ext>
            </a:extLst>
          </p:cNvPr>
          <p:cNvSpPr txBox="1"/>
          <p:nvPr userDrawn="1"/>
        </p:nvSpPr>
        <p:spPr>
          <a:xfrm>
            <a:off x="7494852" y="251716"/>
            <a:ext cx="850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EN DEL AV</a:t>
            </a:r>
          </a:p>
        </p:txBody>
      </p:sp>
    </p:spTree>
    <p:extLst>
      <p:ext uri="{BB962C8B-B14F-4D97-AF65-F5344CB8AC3E}">
        <p14:creationId xmlns:p14="http://schemas.microsoft.com/office/powerpoint/2010/main" val="375605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AF6B290-5A2A-4D44-B174-78E8751B1B9C}"/>
              </a:ext>
            </a:extLst>
          </p:cNvPr>
          <p:cNvSpPr/>
          <p:nvPr userDrawn="1"/>
        </p:nvSpPr>
        <p:spPr>
          <a:xfrm rot="10800000">
            <a:off x="0" y="6536"/>
            <a:ext cx="9144000" cy="6453336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 userDrawn="1"/>
        </p:nvSpPr>
        <p:spPr>
          <a:xfrm>
            <a:off x="0" y="6443255"/>
            <a:ext cx="9144000" cy="414745"/>
          </a:xfrm>
          <a:prstGeom prst="rect">
            <a:avLst/>
          </a:prstGeom>
          <a:solidFill>
            <a:srgbClr val="BEC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301751"/>
            <a:ext cx="734498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2" y="1989138"/>
            <a:ext cx="7416427" cy="43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6499398"/>
            <a:ext cx="1655762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09139"/>
            <a:ext cx="28956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384" y="6491461"/>
            <a:ext cx="649287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B16798D-10D0-5D44-BC67-D4E83DD7C23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51E9CB5-FE5F-8244-B100-F71FFD1E889A}"/>
              </a:ext>
            </a:extLst>
          </p:cNvPr>
          <p:cNvSpPr/>
          <p:nvPr userDrawn="1"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16696" cy="886991"/>
          </a:xfrm>
          <a:prstGeom prst="rect">
            <a:avLst/>
          </a:prstGeom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22B12739-06D6-D74C-A488-45E782B4C5A7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6696" y="460623"/>
            <a:ext cx="5660975" cy="1"/>
          </a:xfrm>
          <a:prstGeom prst="line">
            <a:avLst/>
          </a:prstGeom>
          <a:ln>
            <a:solidFill>
              <a:srgbClr val="BEC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5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20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2.xml"/><Relationship Id="rId18" Type="http://schemas.openxmlformats.org/officeDocument/2006/relationships/customXml" Target="../ink/ink15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27.png"/><Relationship Id="rId17" Type="http://schemas.openxmlformats.org/officeDocument/2006/relationships/customXml" Target="../ink/ink14.xml"/><Relationship Id="rId2" Type="http://schemas.openxmlformats.org/officeDocument/2006/relationships/image" Target="../media/image22.jpeg"/><Relationship Id="rId16" Type="http://schemas.openxmlformats.org/officeDocument/2006/relationships/image" Target="../media/image29.png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customXml" Target="../ink/ink10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8C77E2-0BF0-8F45-A996-60F63425C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291" y="2182562"/>
            <a:ext cx="4402547" cy="1656184"/>
          </a:xfrm>
        </p:spPr>
        <p:txBody>
          <a:bodyPr/>
          <a:lstStyle/>
          <a:p>
            <a:r>
              <a:rPr lang="nb-NO" dirty="0"/>
              <a:t>Rettssikkerhet</a:t>
            </a:r>
            <a:r>
              <a:rPr lang="nb-NO" sz="3600" dirty="0"/>
              <a:t> for personer med utviklingshemming  – hvor er vi og hvor går vi?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D2F63D7-75E2-0342-A930-964D8084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B02BC4-1068-DA43-9B8B-B7C298016081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42737BA-288F-B648-B705-BC0913D3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455CB2-D133-A74C-8317-53FC4F502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019636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2" y="835810"/>
            <a:ext cx="7344989" cy="576262"/>
          </a:xfrm>
        </p:spPr>
        <p:txBody>
          <a:bodyPr/>
          <a:lstStyle/>
          <a:p>
            <a:r>
              <a:rPr lang="nb-NO" sz="3200" dirty="0"/>
              <a:t>Oppslag</a:t>
            </a:r>
            <a:r>
              <a:rPr lang="nb-NO" dirty="0"/>
              <a:t> i (sosiale) medier– </a:t>
            </a:r>
            <a:br>
              <a:rPr lang="nb-NO" dirty="0"/>
            </a:br>
            <a:r>
              <a:rPr lang="nb-NO" dirty="0"/>
              <a:t>utredninger og meldinger  ......  2021 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18309FC-0686-B64F-8500-232EE0B8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2795543-6162-8E47-9C14-9448EF06D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714575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422269-3DA6-924D-A661-39BBC845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9" y="172553"/>
            <a:ext cx="5870371" cy="1656184"/>
          </a:xfrm>
        </p:spPr>
        <p:txBody>
          <a:bodyPr/>
          <a:lstStyle/>
          <a:p>
            <a:r>
              <a:rPr lang="nb-NO" dirty="0"/>
              <a:t>Rapporter fra sentrale nasjonale organ; </a:t>
            </a:r>
            <a:r>
              <a:rPr lang="nb-NO" sz="32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2016, 2019, 2021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DE65FAB-21C2-894A-8852-A639F72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777467-36F1-6347-8689-063BCA2E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11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C761ED-F03B-7A49-8FD5-622C7E0F5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pic>
        <p:nvPicPr>
          <p:cNvPr id="9" name="Bilde 8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A62EE868-2FDA-2A44-A031-989404B06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686" y="1575157"/>
            <a:ext cx="2392093" cy="3505464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9303493D-8B86-7249-97D8-D6279F1D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35" y="1579192"/>
            <a:ext cx="4377470" cy="3505463"/>
          </a:xfrm>
          <a:prstGeom prst="rect">
            <a:avLst/>
          </a:prstGeom>
        </p:spPr>
      </p:pic>
      <p:pic>
        <p:nvPicPr>
          <p:cNvPr id="13" name="Bilde 12" descr="Et bilde som inneholder tekst, tatovering&#10;&#10;Automatisk generert beskrivelse">
            <a:extLst>
              <a:ext uri="{FF2B5EF4-FFF2-40B4-BE49-F238E27FC236}">
                <a16:creationId xmlns:a16="http://schemas.microsoft.com/office/drawing/2014/main" id="{2DADBA9C-A834-0742-A02B-06084D6D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634" y="1575157"/>
            <a:ext cx="4394449" cy="3942580"/>
          </a:xfrm>
          <a:prstGeom prst="rect">
            <a:avLst/>
          </a:prstGeom>
        </p:spPr>
      </p:pic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6EC23891-9A35-0F4D-A233-64A099614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815" y="1575158"/>
            <a:ext cx="4553267" cy="3942579"/>
          </a:xfrm>
          <a:prstGeom prst="rect">
            <a:avLst/>
          </a:prstGeom>
        </p:spPr>
      </p:pic>
      <p:pic>
        <p:nvPicPr>
          <p:cNvPr id="17" name="Bilde 16" descr="Et bilde som inneholder tekst&#10;&#10;Automatisk generert beskrivelse">
            <a:extLst>
              <a:ext uri="{FF2B5EF4-FFF2-40B4-BE49-F238E27FC236}">
                <a16:creationId xmlns:a16="http://schemas.microsoft.com/office/drawing/2014/main" id="{83F35143-8765-CC46-8F9A-C4DD3851E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872" y="1575156"/>
            <a:ext cx="4553267" cy="3942579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D8186513-0B53-D742-9890-8687AB51D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814" y="1611443"/>
            <a:ext cx="4519325" cy="3952812"/>
          </a:xfrm>
          <a:prstGeom prst="rect">
            <a:avLst/>
          </a:prstGeom>
        </p:spPr>
      </p:pic>
      <p:pic>
        <p:nvPicPr>
          <p:cNvPr id="21" name="Bilde 20" descr="Et bilde som inneholder tekst&#10;&#10;Automatisk generert beskrivelse">
            <a:extLst>
              <a:ext uri="{FF2B5EF4-FFF2-40B4-BE49-F238E27FC236}">
                <a16:creationId xmlns:a16="http://schemas.microsoft.com/office/drawing/2014/main" id="{50C6BB40-5FFA-F34B-9417-D48146FD9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605" y="1679335"/>
            <a:ext cx="4508500" cy="3884919"/>
          </a:xfrm>
          <a:prstGeom prst="rect">
            <a:avLst/>
          </a:prstGeom>
        </p:spPr>
      </p:pic>
      <p:pic>
        <p:nvPicPr>
          <p:cNvPr id="23" name="Bilde 22" descr="Et bilde som inneholder tekst&#10;&#10;Automatisk generert beskrivelse">
            <a:extLst>
              <a:ext uri="{FF2B5EF4-FFF2-40B4-BE49-F238E27FC236}">
                <a16:creationId xmlns:a16="http://schemas.microsoft.com/office/drawing/2014/main" id="{572FB4B0-DB98-FA47-B768-257911238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932" y="1528636"/>
            <a:ext cx="4578997" cy="4035618"/>
          </a:xfrm>
          <a:prstGeom prst="rect">
            <a:avLst/>
          </a:prstGeom>
        </p:spPr>
      </p:pic>
      <p:pic>
        <p:nvPicPr>
          <p:cNvPr id="25" name="Bilde 24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E7C8E29F-0EC6-BF4E-BEE4-DA86D54235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8872" y="1492348"/>
            <a:ext cx="4589540" cy="40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40FFF76-ADC0-EA40-B2E5-440DAFEC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C26A4A-823E-5E4B-9EBA-D2A07625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12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9275D3-1381-7E48-B3A8-8FE3AB7B6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33A94E62-8838-CB43-A7BA-FD3BA7B6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443992"/>
            <a:ext cx="6377675" cy="4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40FFF76-ADC0-EA40-B2E5-440DAFEC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C26A4A-823E-5E4B-9EBA-D2A07625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13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9275D3-1381-7E48-B3A8-8FE3AB7B6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CF8454D0-E19F-6444-96C8-80D66E34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401633"/>
            <a:ext cx="6558624" cy="43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17CB42-E995-1340-9C6D-C9D9FBEB3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Tolga-saken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F0136E8-E69D-2C45-BB2E-79D130AD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5ECE66-5D98-EB48-BC9B-8FE80212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14</a:t>
            </a:fld>
            <a:endParaRPr lang="nb-NO" altLang="nb-NO" dirty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EDB034FC-4F69-8847-99AE-72E136D85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5676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73B569-45E8-A84F-9F86-F23C62A2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15</a:t>
            </a:fld>
            <a:endParaRPr lang="nb-NO" alt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7FD09B9-C9BC-8442-842C-8F57098ADE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8208F4-2371-C84C-B5AD-7EFB645B4240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7875FCAF-1AD1-4E4B-A1E1-19C2A7DDD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99107A6-1DA0-8F4D-98AA-617061FA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027914"/>
            <a:ext cx="7442200" cy="3760771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6902509C-CD6D-F244-AEDB-E55F1A37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11" y="2120899"/>
            <a:ext cx="7766406" cy="2985285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8BEC577C-ADAF-E142-9B18-AA40B88E2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1067586"/>
            <a:ext cx="6845300" cy="4762500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37BDDE12-AC96-604C-B457-9EEFF2C0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99" y="929702"/>
            <a:ext cx="7607023" cy="5090097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643E4F00-7EB0-8849-B689-E2017D19D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50" y="1128123"/>
            <a:ext cx="8628867" cy="50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17CB42-E995-1340-9C6D-C9D9FBEB3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Jonas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F0136E8-E69D-2C45-BB2E-79D130AD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5ECE66-5D98-EB48-BC9B-8FE80212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16</a:t>
            </a:fld>
            <a:endParaRPr lang="nb-NO" altLang="nb-NO" dirty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EDB034FC-4F69-8847-99AE-72E136D85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72031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8A1E31B-FEC3-0B4A-A1AF-BE430883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17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B0B8E8-DBDD-4049-8715-31DD6A3C5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nb-NO" altLang="nb-NO" sz="500" b="1" dirty="0"/>
              <a:t>Professor og daglig leder av NAKU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nb-NO" altLang="nb-NO" sz="500" b="1" dirty="0"/>
              <a:t>Karl Elling Ellingsen 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3C15782C-2C95-0443-AF20-30406A0D72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1B2E07-75ED-AB4C-B2BA-98479CFFD4FA}" type="datetime1">
              <a:rPr lang="nb-NO" smtClean="0"/>
              <a:t>26.11.2021</a:t>
            </a:fld>
            <a:endParaRPr lang="en-US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87480F77-0DF1-434E-99E5-3DFF7CEB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8" y="1236576"/>
            <a:ext cx="7593905" cy="4639668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3D679D51-B15B-2647-B354-55F649D7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8" y="716624"/>
            <a:ext cx="5715862" cy="5679571"/>
          </a:xfrm>
          <a:prstGeom prst="rect">
            <a:avLst/>
          </a:prstGeom>
        </p:spPr>
      </p:pic>
      <p:pic>
        <p:nvPicPr>
          <p:cNvPr id="12" name="Bilde 11" descr="Et bilde som inneholder tekst, innendørs, person, skjermbilde&#10;&#10;Automatisk generert beskrivelse">
            <a:extLst>
              <a:ext uri="{FF2B5EF4-FFF2-40B4-BE49-F238E27FC236}">
                <a16:creationId xmlns:a16="http://schemas.microsoft.com/office/drawing/2014/main" id="{E9AD1F8A-02C1-F047-AE72-E493ABBC1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58" y="716624"/>
            <a:ext cx="6573242" cy="5591416"/>
          </a:xfrm>
          <a:prstGeom prst="rect">
            <a:avLst/>
          </a:prstGeom>
        </p:spPr>
      </p:pic>
      <p:pic>
        <p:nvPicPr>
          <p:cNvPr id="13" name="Bilde 12" descr="Et bilde som inneholder tekst, bok, hylle, innendørs&#10;&#10;Automatisk generert beskrivelse">
            <a:extLst>
              <a:ext uri="{FF2B5EF4-FFF2-40B4-BE49-F238E27FC236}">
                <a16:creationId xmlns:a16="http://schemas.microsoft.com/office/drawing/2014/main" id="{6FD701D0-ACA7-9544-A4CD-87896FC4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2" y="683125"/>
            <a:ext cx="7207539" cy="5591416"/>
          </a:xfrm>
          <a:prstGeom prst="rect">
            <a:avLst/>
          </a:prstGeom>
        </p:spPr>
      </p:pic>
      <p:pic>
        <p:nvPicPr>
          <p:cNvPr id="14" name="Bilde 13" descr="Et bilde som inneholder tekst&#10;&#10;Automatisk generert beskrivelse">
            <a:extLst>
              <a:ext uri="{FF2B5EF4-FFF2-40B4-BE49-F238E27FC236}">
                <a16:creationId xmlns:a16="http://schemas.microsoft.com/office/drawing/2014/main" id="{CED452BA-67B6-8349-8AD6-05A5DB3D6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5541"/>
            <a:ext cx="9144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17CB42-E995-1340-9C6D-C9D9FBEB3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Furutun</a:t>
            </a:r>
            <a:r>
              <a:rPr lang="nb-NO" dirty="0"/>
              <a:t>-saken </a:t>
            </a:r>
            <a:br>
              <a:rPr lang="nb-NO" dirty="0"/>
            </a:br>
            <a:r>
              <a:rPr lang="nb-NO" dirty="0"/>
              <a:t>Fredrikstad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F0136E8-E69D-2C45-BB2E-79D130AD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5ECE66-5D98-EB48-BC9B-8FE80212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18</a:t>
            </a:fld>
            <a:endParaRPr lang="nb-NO" altLang="nb-NO" dirty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EDB034FC-4F69-8847-99AE-72E136D85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52081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92" y="591970"/>
            <a:ext cx="7344989" cy="576262"/>
          </a:xfrm>
        </p:spPr>
        <p:txBody>
          <a:bodyPr/>
          <a:lstStyle/>
          <a:p>
            <a:r>
              <a:rPr lang="nb-NO" dirty="0" err="1"/>
              <a:t>Furutun</a:t>
            </a:r>
            <a:r>
              <a:rPr lang="nb-NO" dirty="0"/>
              <a:t>-saken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19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pic>
        <p:nvPicPr>
          <p:cNvPr id="26" name="Bilde 25" descr="Et bilde som inneholder tekst, tre, skjermbilde&#10;&#10;Automatisk generert beskrivelse">
            <a:extLst>
              <a:ext uri="{FF2B5EF4-FFF2-40B4-BE49-F238E27FC236}">
                <a16:creationId xmlns:a16="http://schemas.microsoft.com/office/drawing/2014/main" id="{AA66C971-59CC-784D-90F6-8C3C6868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81" y="1468252"/>
            <a:ext cx="4381500" cy="3149600"/>
          </a:xfrm>
          <a:prstGeom prst="rect">
            <a:avLst/>
          </a:prstGeom>
        </p:spPr>
      </p:pic>
      <p:sp>
        <p:nvSpPr>
          <p:cNvPr id="51" name="Plassholder for bunntekst 4">
            <a:extLst>
              <a:ext uri="{FF2B5EF4-FFF2-40B4-BE49-F238E27FC236}">
                <a16:creationId xmlns:a16="http://schemas.microsoft.com/office/drawing/2014/main" id="{6AAF88C7-E3A2-EA42-B823-73D570274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pic>
        <p:nvPicPr>
          <p:cNvPr id="53" name="Bilde 52" descr="Et bilde som inneholder tekst, skjermbilde, avis&#10;&#10;Automatisk generert beskrivelse">
            <a:extLst>
              <a:ext uri="{FF2B5EF4-FFF2-40B4-BE49-F238E27FC236}">
                <a16:creationId xmlns:a16="http://schemas.microsoft.com/office/drawing/2014/main" id="{5FDBE130-A8DB-1647-8B4F-6FC12C17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954" y="1856544"/>
            <a:ext cx="4368800" cy="3384836"/>
          </a:xfrm>
          <a:prstGeom prst="rect">
            <a:avLst/>
          </a:prstGeom>
        </p:spPr>
      </p:pic>
      <p:pic>
        <p:nvPicPr>
          <p:cNvPr id="57" name="Bilde 56" descr="Et bilde som inneholder tekst&#10;&#10;Automatisk generert beskrivelse">
            <a:extLst>
              <a:ext uri="{FF2B5EF4-FFF2-40B4-BE49-F238E27FC236}">
                <a16:creationId xmlns:a16="http://schemas.microsoft.com/office/drawing/2014/main" id="{45360BA7-7621-8C48-9903-A34A0797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81" y="1168232"/>
            <a:ext cx="5724573" cy="52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422269-3DA6-924D-A661-39BBC8456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398" y="2763963"/>
            <a:ext cx="7672828" cy="2445195"/>
          </a:xfrm>
        </p:spPr>
        <p:txBody>
          <a:bodyPr/>
          <a:lstStyle/>
          <a:p>
            <a:r>
              <a:rPr lang="nb-NO" dirty="0"/>
              <a:t>Rettssikkerhet; </a:t>
            </a:r>
            <a:r>
              <a:rPr lang="nb-NO" sz="3600" b="0" dirty="0"/>
              <a:t>disposisjon</a:t>
            </a:r>
            <a:br>
              <a:rPr lang="nb-NO" dirty="0"/>
            </a:br>
            <a:r>
              <a:rPr lang="nb-NO" dirty="0"/>
              <a:t>	- </a:t>
            </a:r>
            <a:r>
              <a:rPr lang="nb-NO" sz="3200" dirty="0"/>
              <a:t>lovene og lovgiver - politi</a:t>
            </a:r>
            <a:r>
              <a:rPr lang="nb-NO" sz="3200" b="0" dirty="0">
                <a:solidFill>
                  <a:schemeClr val="bg2">
                    <a:lumMod val="75000"/>
                  </a:schemeClr>
                </a:solidFill>
              </a:rPr>
              <a:t>sk</a:t>
            </a:r>
            <a:br>
              <a:rPr lang="nb-NO" sz="3200" dirty="0"/>
            </a:br>
            <a:r>
              <a:rPr lang="nb-NO" sz="3200" dirty="0"/>
              <a:t>	- domstolene</a:t>
            </a:r>
            <a:br>
              <a:rPr lang="nb-NO" sz="3200" dirty="0"/>
            </a:br>
            <a:r>
              <a:rPr lang="nb-NO" sz="3200" dirty="0"/>
              <a:t>	</a:t>
            </a:r>
            <a:br>
              <a:rPr lang="nb-NO" sz="3200" dirty="0"/>
            </a:br>
            <a:r>
              <a:rPr lang="nb-NO" sz="3200" dirty="0"/>
              <a:t>		</a:t>
            </a:r>
            <a:br>
              <a:rPr lang="nb-NO" sz="3200" dirty="0"/>
            </a:br>
            <a:r>
              <a:rPr lang="nb-NO" sz="3200" dirty="0"/>
              <a:t>		- forvaltningen</a:t>
            </a:r>
            <a:br>
              <a:rPr lang="nb-NO" sz="3200" dirty="0"/>
            </a:br>
            <a:r>
              <a:rPr lang="nb-NO" sz="3200" dirty="0"/>
              <a:t>		- ordensmakten</a:t>
            </a:r>
            <a:br>
              <a:rPr lang="nb-NO" sz="3200" dirty="0"/>
            </a:br>
            <a:r>
              <a:rPr lang="nb-NO" sz="3200" dirty="0"/>
              <a:t>		- offentlige tjenester</a:t>
            </a:r>
            <a:br>
              <a:rPr lang="nb-NO" sz="3200" dirty="0"/>
            </a:br>
            <a:r>
              <a:rPr lang="nb-NO" sz="3200" dirty="0"/>
              <a:t>			- brukerorganisasjonene</a:t>
            </a:r>
            <a:br>
              <a:rPr lang="nb-NO" sz="3200" dirty="0"/>
            </a:br>
            <a:r>
              <a:rPr lang="nb-NO" sz="3200" dirty="0"/>
              <a:t>			- pårørende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					</a:t>
            </a:r>
            <a:r>
              <a:rPr lang="nb-NO" dirty="0">
                <a:solidFill>
                  <a:srgbClr val="FF0000"/>
                </a:solidFill>
              </a:rPr>
              <a:t>- mediene </a:t>
            </a:r>
            <a:br>
              <a:rPr lang="nb-NO" sz="3200" dirty="0"/>
            </a:br>
            <a:br>
              <a:rPr lang="nb-NO" b="0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DE65FAB-21C2-894A-8852-A639F72D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23.11.2021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777467-36F1-6347-8689-063BCA2E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2</a:t>
            </a:fld>
            <a:endParaRPr lang="nb-NO" alt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C761ED-F03B-7A49-8FD5-622C7E0F5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591687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17CB42-E995-1340-9C6D-C9D9FBEB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828" y="2204864"/>
            <a:ext cx="5730472" cy="1656184"/>
          </a:xfrm>
        </p:spPr>
        <p:txBody>
          <a:bodyPr/>
          <a:lstStyle/>
          <a:p>
            <a:r>
              <a:rPr lang="nb-NO" dirty="0"/>
              <a:t>Molde –</a:t>
            </a:r>
            <a:br>
              <a:rPr lang="nb-NO" dirty="0"/>
            </a:br>
            <a:r>
              <a:rPr lang="nb-NO" dirty="0"/>
              <a:t>samordningsgevinst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F0136E8-E69D-2C45-BB2E-79D130AD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B2286-F773-7942-99F8-29C4FD3E839B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5ECE66-5D98-EB48-BC9B-8FE80212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20</a:t>
            </a:fld>
            <a:endParaRPr lang="nb-NO" altLang="nb-NO" dirty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EDB034FC-4F69-8847-99AE-72E136D85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81252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F1C4D40-3448-6E42-AAD2-4DD064FC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21</a:t>
            </a:fld>
            <a:endParaRPr lang="nb-NO" alt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62CEA094-3F6F-7E4B-9DA2-4239253DF6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1B2E07-75ED-AB4C-B2BA-98479CFFD4FA}" type="datetime1">
              <a:rPr lang="nb-NO" smtClean="0"/>
              <a:t>26.11.2021</a:t>
            </a:fld>
            <a:endParaRPr lang="en-US" dirty="0"/>
          </a:p>
        </p:txBody>
      </p:sp>
      <p:pic>
        <p:nvPicPr>
          <p:cNvPr id="7" name="Bilde 6" descr="Et bilde som inneholder tekst, skjermbilde, person&#10;&#10;Automatisk generert beskrivelse">
            <a:extLst>
              <a:ext uri="{FF2B5EF4-FFF2-40B4-BE49-F238E27FC236}">
                <a16:creationId xmlns:a16="http://schemas.microsoft.com/office/drawing/2014/main" id="{637D9D4C-A510-9A47-BD63-764B1543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43" y="1109509"/>
            <a:ext cx="5983599" cy="5185786"/>
          </a:xfrm>
          <a:prstGeom prst="rect">
            <a:avLst/>
          </a:prstGeom>
        </p:spPr>
      </p:pic>
      <p:pic>
        <p:nvPicPr>
          <p:cNvPr id="8" name="Bilde 7" descr="Et bilde som inneholder bord&#10;&#10;Automatisk generert beskrivelse">
            <a:extLst>
              <a:ext uri="{FF2B5EF4-FFF2-40B4-BE49-F238E27FC236}">
                <a16:creationId xmlns:a16="http://schemas.microsoft.com/office/drawing/2014/main" id="{FB5569A8-80F1-2D4D-B190-1BBC73C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80" y="1058621"/>
            <a:ext cx="6237219" cy="5291635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43A20BD8-9268-9A45-8AEA-D3E48FC80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60" y="899738"/>
            <a:ext cx="6237219" cy="5361038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86F1C81D-4A5D-4A4B-89BF-9C8CC5164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59" y="750596"/>
            <a:ext cx="7670647" cy="5291635"/>
          </a:xfrm>
          <a:prstGeom prst="rect">
            <a:avLst/>
          </a:prstGeom>
        </p:spPr>
      </p:pic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DAE4B1D-7004-6B40-B785-483B9E68C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75178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2" y="835810"/>
            <a:ext cx="7344989" cy="57626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22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pic>
        <p:nvPicPr>
          <p:cNvPr id="7" name="Bilde 6" descr="Et bilde som inneholder tekst, person, mann&#10;&#10;Automatisk generert beskrivelse">
            <a:extLst>
              <a:ext uri="{FF2B5EF4-FFF2-40B4-BE49-F238E27FC236}">
                <a16:creationId xmlns:a16="http://schemas.microsoft.com/office/drawing/2014/main" id="{FCDE5A58-51D7-4448-990A-5FE7E1CA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12" y="835810"/>
            <a:ext cx="5600700" cy="4559300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6F913235-8851-8149-8AF2-12EEF8F9E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3524018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F6CF5A-A5F2-4A41-9FAD-D025379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910" y="935991"/>
            <a:ext cx="7344989" cy="576262"/>
          </a:xfrm>
        </p:spPr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79C8CB5-FA28-8A43-B9B5-4397DCF5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23</a:t>
            </a:fld>
            <a:endParaRPr lang="nb-NO" alt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9CBB4089-98A6-EB47-A07E-01DEF68078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1B2E07-75ED-AB4C-B2BA-98479CFFD4FA}" type="datetime1">
              <a:rPr lang="nb-NO" smtClean="0"/>
              <a:t>26.11.2021</a:t>
            </a:fld>
            <a:endParaRPr lang="en-US" dirty="0"/>
          </a:p>
        </p:txBody>
      </p:sp>
      <p:pic>
        <p:nvPicPr>
          <p:cNvPr id="7" name="Plassholder for innhold 5" descr="Et bilde som inneholder tekst, person, tre, skjermbilde&#10;&#10;Automatisk generert beskrivelse">
            <a:extLst>
              <a:ext uri="{FF2B5EF4-FFF2-40B4-BE49-F238E27FC236}">
                <a16:creationId xmlns:a16="http://schemas.microsoft.com/office/drawing/2014/main" id="{A5EFE0AD-ABFA-594D-B445-5C059C0F4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82700" y="850742"/>
            <a:ext cx="6131560" cy="488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D7CC7D90-F39A-4F46-A2DE-316F9351F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364760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73B569-45E8-A84F-9F86-F23C62A2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24</a:t>
            </a:fld>
            <a:endParaRPr lang="nb-NO" alt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7FD09B9-C9BC-8442-842C-8F57098ADE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8208F4-2371-C84C-B5AD-7EFB645B4240}" type="datetime1">
              <a:rPr lang="nb-NO" smtClean="0"/>
              <a:t>26.11.2021</a:t>
            </a:fld>
            <a:endParaRPr lang="en-US" dirty="0"/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671AC550-4CCC-6248-A7E6-34B0852C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96" y="709612"/>
            <a:ext cx="7300604" cy="5539120"/>
          </a:xfrm>
          <a:prstGeom prst="rect">
            <a:avLst/>
          </a:prstGeom>
        </p:spPr>
      </p:pic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7875FCAF-1AD1-4E4B-A1E1-19C2A7DDD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91449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25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pic>
        <p:nvPicPr>
          <p:cNvPr id="7" name="Bilde 6" descr="Et bilde som inneholder tekst, person, mann, avis&#10;&#10;Automatisk generert beskrivelse">
            <a:extLst>
              <a:ext uri="{FF2B5EF4-FFF2-40B4-BE49-F238E27FC236}">
                <a16:creationId xmlns:a16="http://schemas.microsoft.com/office/drawing/2014/main" id="{D07570C3-F63E-064F-9769-E4787F8D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086978"/>
            <a:ext cx="4339935" cy="3346153"/>
          </a:xfrm>
          <a:prstGeom prst="rect">
            <a:avLst/>
          </a:prstGeom>
        </p:spPr>
      </p:pic>
      <p:pic>
        <p:nvPicPr>
          <p:cNvPr id="11" name="Bilde 10" descr="Et bilde som inneholder tekst, mann, person, dress&#10;&#10;Automatisk generert beskrivelse">
            <a:extLst>
              <a:ext uri="{FF2B5EF4-FFF2-40B4-BE49-F238E27FC236}">
                <a16:creationId xmlns:a16="http://schemas.microsoft.com/office/drawing/2014/main" id="{2446D039-1C40-A448-8D8D-FA6885BA4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68" y="1653464"/>
            <a:ext cx="5224224" cy="4727991"/>
          </a:xfrm>
          <a:prstGeom prst="rect">
            <a:avLst/>
          </a:prstGeom>
        </p:spPr>
      </p:pic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36F0B2EA-9B8E-E54C-B089-058BB9CB5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355C7EF4-DCFB-5041-8330-E5ECDAA0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903" y="743844"/>
            <a:ext cx="7344989" cy="576262"/>
          </a:xfrm>
        </p:spPr>
        <p:txBody>
          <a:bodyPr/>
          <a:lstStyle/>
          <a:p>
            <a:r>
              <a:rPr lang="nb-NO" dirty="0"/>
              <a:t>Fult fortjent for – 	menneskerettighetsaktivist og 			rettssikkerhetsforkjemper</a:t>
            </a:r>
            <a:br>
              <a:rPr lang="nb-NO" dirty="0"/>
            </a:br>
            <a:r>
              <a:rPr lang="nb-NO" dirty="0"/>
              <a:t>				og NFU</a:t>
            </a:r>
          </a:p>
        </p:txBody>
      </p:sp>
    </p:spTree>
    <p:extLst>
      <p:ext uri="{BB962C8B-B14F-4D97-AF65-F5344CB8AC3E}">
        <p14:creationId xmlns:p14="http://schemas.microsoft.com/office/powerpoint/2010/main" val="146321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33FF04-C07B-4FD8-9F39-DFD90656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44538"/>
            <a:ext cx="8131900" cy="498316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Bak oss har vi </a:t>
            </a:r>
            <a:r>
              <a:rPr lang="nb-NO" sz="2800" dirty="0">
                <a:solidFill>
                  <a:srgbClr val="002060"/>
                </a:solidFill>
              </a:rPr>
              <a:t>ansvarsreformen</a:t>
            </a:r>
          </a:p>
          <a:p>
            <a:pPr marL="0" indent="0">
              <a:buNone/>
            </a:pPr>
            <a:r>
              <a:rPr lang="nb-NO" dirty="0"/>
              <a:t>Det er tydelig at </a:t>
            </a:r>
            <a:r>
              <a:rPr lang="nb-NO" b="1" dirty="0"/>
              <a:t>vi trenger en </a:t>
            </a:r>
            <a:r>
              <a:rPr lang="nb-NO" sz="2800" b="1" dirty="0"/>
              <a:t>Rettssikkerhetsreform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 som er gitt makt (Storting og regjering) må utøve den ansvarlig  – «ansvarlig-gjørings-reformen»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Først og fremst de som sitter på makten til å reformere </a:t>
            </a:r>
          </a:p>
          <a:p>
            <a:pPr marL="0" indent="0">
              <a:buNone/>
            </a:pPr>
            <a:r>
              <a:rPr lang="nb-NO" dirty="0"/>
              <a:t>– stortinget og regjeringen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med tydelige regler og forskrifter, og sanksjonsmuligheter som forvaltes av en troverdig part – domstolene (tilsynsmyndigheter, politi mfl.)	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FF7C163C-FEF2-E548-8CAA-F0D713FF6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87780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56B77A-0603-43DF-906F-2ECBA1F70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2" y="3610674"/>
            <a:ext cx="7416427" cy="2335720"/>
          </a:xfrm>
        </p:spPr>
        <p:txBody>
          <a:bodyPr/>
          <a:lstStyle/>
          <a:p>
            <a:endParaRPr lang="en-US" dirty="0"/>
          </a:p>
          <a:p>
            <a:r>
              <a:rPr lang="nb-NO" dirty="0"/>
              <a:t>Den lovgivende – 	Stortinget</a:t>
            </a:r>
          </a:p>
          <a:p>
            <a:r>
              <a:rPr lang="nb-NO" dirty="0"/>
              <a:t>Den utøvende – 	Kongen/ regjeringen</a:t>
            </a:r>
          </a:p>
          <a:p>
            <a:r>
              <a:rPr lang="nb-NO" dirty="0"/>
              <a:t>Den dømmende - 	domstolene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02FC0C-0F0F-B34E-BA79-C7E0412C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2" y="911606"/>
            <a:ext cx="7344989" cy="770889"/>
          </a:xfrm>
        </p:spPr>
        <p:txBody>
          <a:bodyPr/>
          <a:lstStyle/>
          <a:p>
            <a:r>
              <a:rPr lang="nb-NO" dirty="0"/>
              <a:t>Maktfordelingsprinsippet – </a:t>
            </a:r>
            <a:br>
              <a:rPr lang="nb-NO" dirty="0"/>
            </a:br>
            <a:r>
              <a:rPr lang="nb-NO" dirty="0"/>
              <a:t>	tre uavhengige institusjoner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BE23B6-4B29-1247-8889-D461D2E4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155" y="2112074"/>
            <a:ext cx="2689883" cy="1813750"/>
          </a:xfrm>
          <a:prstGeom prst="rect">
            <a:avLst/>
          </a:prstGeom>
        </p:spPr>
      </p:pic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48DA4042-9919-E845-815D-3E8EA1765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331446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99" y="835810"/>
            <a:ext cx="7838771" cy="749150"/>
          </a:xfrm>
        </p:spPr>
        <p:txBody>
          <a:bodyPr/>
          <a:lstStyle/>
          <a:p>
            <a:r>
              <a:rPr lang="nb-NO" sz="3200" dirty="0"/>
              <a:t>Oppslag</a:t>
            </a:r>
            <a:r>
              <a:rPr lang="nb-NO" dirty="0"/>
              <a:t> i medier– </a:t>
            </a:r>
            <a:br>
              <a:rPr lang="nb-NO" dirty="0"/>
            </a:br>
            <a:r>
              <a:rPr lang="nb-NO" dirty="0"/>
              <a:t>utredninger og meldinger </a:t>
            </a:r>
            <a:r>
              <a:rPr lang="nb-NO" dirty="0">
                <a:solidFill>
                  <a:srgbClr val="7030A0"/>
                </a:solidFill>
              </a:rPr>
              <a:t>1983</a:t>
            </a:r>
            <a:r>
              <a:rPr lang="nb-NO" dirty="0"/>
              <a:t> ...... </a:t>
            </a:r>
          </a:p>
        </p:txBody>
      </p:sp>
      <p:pic>
        <p:nvPicPr>
          <p:cNvPr id="6" name="Plassholder for innhold 5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31734CC5-5698-CF4A-805F-31FEBAEE9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817" y="1787116"/>
            <a:ext cx="4788869" cy="4067765"/>
          </a:xfr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F31FE904-5311-EC4C-AB88-1E17F282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17" y="1932466"/>
            <a:ext cx="2047240" cy="2961964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A21103B3-83B7-5646-B7C2-CA343D6ED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457" y="1932466"/>
            <a:ext cx="4272268" cy="3265999"/>
          </a:xfrm>
          <a:prstGeom prst="rect">
            <a:avLst/>
          </a:prstGeom>
        </p:spPr>
      </p:pic>
      <p:pic>
        <p:nvPicPr>
          <p:cNvPr id="14" name="Bilde 13" descr="Et bilde som inneholder tekst, avis, dokument, kvittering&#10;&#10;Automatisk generert beskrivelse">
            <a:extLst>
              <a:ext uri="{FF2B5EF4-FFF2-40B4-BE49-F238E27FC236}">
                <a16:creationId xmlns:a16="http://schemas.microsoft.com/office/drawing/2014/main" id="{E4182BD7-C2AA-1C4B-9EEB-08C329F4B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284" y="79251"/>
            <a:ext cx="4324594" cy="6238457"/>
          </a:xfrm>
          <a:prstGeom prst="rect">
            <a:avLst/>
          </a:prstGeom>
        </p:spPr>
      </p:pic>
      <p:pic>
        <p:nvPicPr>
          <p:cNvPr id="16" name="Bilde 15" descr="Et bilde som inneholder tekst&#10;&#10;Automatisk generert beskrivelse">
            <a:extLst>
              <a:ext uri="{FF2B5EF4-FFF2-40B4-BE49-F238E27FC236}">
                <a16:creationId xmlns:a16="http://schemas.microsoft.com/office/drawing/2014/main" id="{1267D521-F6ED-5A44-B96B-2643E9439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43" y="1641510"/>
            <a:ext cx="8846735" cy="4619648"/>
          </a:xfrm>
          <a:prstGeom prst="rect">
            <a:avLst/>
          </a:prstGeom>
        </p:spPr>
      </p:pic>
      <p:sp>
        <p:nvSpPr>
          <p:cNvPr id="20" name="Plassholder for bunntekst 4">
            <a:extLst>
              <a:ext uri="{FF2B5EF4-FFF2-40B4-BE49-F238E27FC236}">
                <a16:creationId xmlns:a16="http://schemas.microsoft.com/office/drawing/2014/main" id="{BEBA8C56-A04E-4B44-AB98-8FA2D38A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60477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872386"/>
            <a:ext cx="7344989" cy="576262"/>
          </a:xfrm>
        </p:spPr>
        <p:txBody>
          <a:bodyPr/>
          <a:lstStyle/>
          <a:p>
            <a:r>
              <a:rPr lang="nb-NO" sz="3200" dirty="0"/>
              <a:t>Offentlige utredninger - NOU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56B77A-0603-43DF-906F-2ECBA1F70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2" y="1665432"/>
            <a:ext cx="7416427" cy="4320182"/>
          </a:xfrm>
        </p:spPr>
        <p:txBody>
          <a:bodyPr/>
          <a:lstStyle/>
          <a:p>
            <a:r>
              <a:rPr lang="nb-NO" b="1" dirty="0"/>
              <a:t>Regjeringen eller departement nedsetter ofte utvalg for å utrede saksforhold.</a:t>
            </a:r>
          </a:p>
          <a:p>
            <a:pPr lvl="1"/>
            <a:r>
              <a:rPr lang="nb-NO" b="1" dirty="0"/>
              <a:t>Lossius II-utvalget ble nedsatt under Nordli-regjeringen (1975-1981) </a:t>
            </a:r>
          </a:p>
          <a:p>
            <a:pPr lvl="1"/>
            <a:r>
              <a:rPr lang="nb-NO" b="1" dirty="0"/>
              <a:t>Bakgrunnen var </a:t>
            </a:r>
          </a:p>
          <a:p>
            <a:pPr lvl="1"/>
            <a:r>
              <a:rPr lang="nb-NO" b="1" dirty="0"/>
              <a:t>Klager, skandaler, medieoppslag om –</a:t>
            </a:r>
          </a:p>
          <a:p>
            <a:pPr lvl="2"/>
            <a:r>
              <a:rPr lang="nb-NO" b="1" dirty="0"/>
              <a:t>kritikkverdige leveforhold, klager om brudd på nasjonale lover, og menneskerettighetsbrudd.</a:t>
            </a:r>
          </a:p>
          <a:p>
            <a:pPr marL="457200" lvl="1" indent="0">
              <a:buNone/>
            </a:pPr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DDD53AF3-12CD-CE48-BF89-5EDDAF955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67296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2" y="835810"/>
            <a:ext cx="7344989" cy="576262"/>
          </a:xfrm>
        </p:spPr>
        <p:txBody>
          <a:bodyPr/>
          <a:lstStyle/>
          <a:p>
            <a:r>
              <a:rPr lang="nb-NO" sz="3200" dirty="0"/>
              <a:t>Makt; - lovgiver og - utøver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56B77A-0603-43DF-906F-2ECBA1F70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2" y="1989138"/>
            <a:ext cx="7416427" cy="3216846"/>
          </a:xfrm>
        </p:spPr>
        <p:txBody>
          <a:bodyPr/>
          <a:lstStyle/>
          <a:p>
            <a:r>
              <a:rPr lang="nb-NO" dirty="0"/>
              <a:t>Et enstemmig storting vedtok å avvikle institusjonsomsorgen og desentralisere ansvaret, oppgavene og tjenestene – til kommunene.</a:t>
            </a:r>
          </a:p>
          <a:p>
            <a:r>
              <a:rPr lang="nb-NO" dirty="0"/>
              <a:t>Avviklingen av HVPU og oppbyggingen av de kommunale tjenestene ble gjennomført i perioden 1991-1995.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6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42B77DC-901B-494B-B3FE-8FD3C6A6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52" y="1573784"/>
            <a:ext cx="6750378" cy="4448406"/>
          </a:xfrm>
          <a:prstGeom prst="rect">
            <a:avLst/>
          </a:prstGeo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D8CD3859-0A9D-584F-B177-BA3C549AB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988" y="3369578"/>
            <a:ext cx="4402009" cy="26415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A92027CC-12CB-1349-A366-D67874C839AA}"/>
                  </a:ext>
                </a:extLst>
              </p14:cNvPr>
              <p14:cNvContentPartPr/>
              <p14:nvPr/>
            </p14:nvContentPartPr>
            <p14:xfrm>
              <a:off x="369094" y="5307558"/>
              <a:ext cx="360" cy="360"/>
            </p14:xfrm>
          </p:contentPart>
        </mc:Choice>
        <mc:Fallback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A92027CC-12CB-1349-A366-D67874C839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5454" y="519991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C66E6D73-678F-1B45-A8FE-C5A707C5720F}"/>
                  </a:ext>
                </a:extLst>
              </p14:cNvPr>
              <p14:cNvContentPartPr/>
              <p14:nvPr/>
            </p14:nvContentPartPr>
            <p14:xfrm>
              <a:off x="4237654" y="1715838"/>
              <a:ext cx="105480" cy="360"/>
            </p14:xfrm>
          </p:contentPart>
        </mc:Choice>
        <mc:Fallback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C66E6D73-678F-1B45-A8FE-C5A707C572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3654" y="1607838"/>
                <a:ext cx="213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Håndskrift 13">
                <a:extLst>
                  <a:ext uri="{FF2B5EF4-FFF2-40B4-BE49-F238E27FC236}">
                    <a16:creationId xmlns:a16="http://schemas.microsoft.com/office/drawing/2014/main" id="{E96D81AD-DBD1-3243-A24B-37F683CAD0E7}"/>
                  </a:ext>
                </a:extLst>
              </p14:cNvPr>
              <p14:cNvContentPartPr/>
              <p14:nvPr/>
            </p14:nvContentPartPr>
            <p14:xfrm>
              <a:off x="4528174" y="2713038"/>
              <a:ext cx="360" cy="360"/>
            </p14:xfrm>
          </p:contentPart>
        </mc:Choice>
        <mc:Fallback>
          <p:pic>
            <p:nvPicPr>
              <p:cNvPr id="14" name="Håndskrift 13">
                <a:extLst>
                  <a:ext uri="{FF2B5EF4-FFF2-40B4-BE49-F238E27FC236}">
                    <a16:creationId xmlns:a16="http://schemas.microsoft.com/office/drawing/2014/main" id="{E96D81AD-DBD1-3243-A24B-37F683CAD0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4174" y="260503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6D3312F2-8723-824B-AEDD-42534A2002F1}"/>
                  </a:ext>
                </a:extLst>
              </p14:cNvPr>
              <p14:cNvContentPartPr/>
              <p14:nvPr/>
            </p14:nvContentPartPr>
            <p14:xfrm>
              <a:off x="4549054" y="3084198"/>
              <a:ext cx="360" cy="360"/>
            </p14:xfrm>
          </p:contentPart>
        </mc:Choice>
        <mc:Fallback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6D3312F2-8723-824B-AEDD-42534A2002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5414" y="297619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5913AEC5-54A0-8D4B-88E9-B55D0BFDC680}"/>
                  </a:ext>
                </a:extLst>
              </p14:cNvPr>
              <p14:cNvContentPartPr/>
              <p14:nvPr/>
            </p14:nvContentPartPr>
            <p14:xfrm>
              <a:off x="4564534" y="3385158"/>
              <a:ext cx="360" cy="360"/>
            </p14:xfrm>
          </p:contentPart>
        </mc:Choice>
        <mc:Fallback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5913AEC5-54A0-8D4B-88E9-B55D0BFDC6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0894" y="327751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41430252-1FE3-4245-8CB6-F3A65B2BCD71}"/>
                  </a:ext>
                </a:extLst>
              </p14:cNvPr>
              <p14:cNvContentPartPr/>
              <p14:nvPr/>
            </p14:nvContentPartPr>
            <p14:xfrm>
              <a:off x="4496494" y="5310078"/>
              <a:ext cx="360" cy="360"/>
            </p14:xfrm>
          </p:contentPart>
        </mc:Choice>
        <mc:Fallback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41430252-1FE3-4245-8CB6-F3A65B2BCD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2494" y="5202078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Plassholder for bunntekst 4">
            <a:extLst>
              <a:ext uri="{FF2B5EF4-FFF2-40B4-BE49-F238E27FC236}">
                <a16:creationId xmlns:a16="http://schemas.microsoft.com/office/drawing/2014/main" id="{9749390E-CF7C-CF43-8264-79F7C99FF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75686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FCDB3D5-A320-4F8F-864F-5B35B667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2" y="835810"/>
            <a:ext cx="7344989" cy="57626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4669CAB2-FEDD-0B4C-92D8-5EF08D6A6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30" y="650323"/>
            <a:ext cx="5273883" cy="5486158"/>
          </a:xfr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9D8D5F3-AA13-7046-81FB-617C01CCBDA4}"/>
              </a:ext>
            </a:extLst>
          </p:cNvPr>
          <p:cNvSpPr/>
          <p:nvPr/>
        </p:nvSpPr>
        <p:spPr>
          <a:xfrm>
            <a:off x="3728652" y="6022190"/>
            <a:ext cx="2797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Open Sans" panose="020B0606030504020204" pitchFamily="34" charset="0"/>
              </a:rPr>
              <a:t>Meld. St. 45 (2012–2013)</a:t>
            </a:r>
            <a:endParaRPr lang="nb-NO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F0625B75-61BC-F245-AB85-70CEB2DE1457}"/>
                  </a:ext>
                </a:extLst>
              </p14:cNvPr>
              <p14:cNvContentPartPr/>
              <p14:nvPr/>
            </p14:nvContentPartPr>
            <p14:xfrm>
              <a:off x="4772974" y="2103496"/>
              <a:ext cx="360" cy="360"/>
            </p14:xfrm>
          </p:contentPart>
        </mc:Choice>
        <mc:Fallback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F0625B75-61BC-F245-AB85-70CEB2DE14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5334" y="199585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B2AC82F5-5B7D-774E-B6FB-92EEB8D99885}"/>
                  </a:ext>
                </a:extLst>
              </p14:cNvPr>
              <p14:cNvContentPartPr/>
              <p14:nvPr/>
            </p14:nvContentPartPr>
            <p14:xfrm>
              <a:off x="2728894" y="1797856"/>
              <a:ext cx="761760" cy="77400"/>
            </p14:xfrm>
          </p:contentPart>
        </mc:Choice>
        <mc:Fallback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B2AC82F5-5B7D-774E-B6FB-92EEB8D998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5254" y="1690216"/>
                <a:ext cx="86940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4" name="Håndskrift 23">
                <a:extLst>
                  <a:ext uri="{FF2B5EF4-FFF2-40B4-BE49-F238E27FC236}">
                    <a16:creationId xmlns:a16="http://schemas.microsoft.com/office/drawing/2014/main" id="{BBD61F92-2945-A344-9F25-6FA93B676A8C}"/>
                  </a:ext>
                </a:extLst>
              </p14:cNvPr>
              <p14:cNvContentPartPr/>
              <p14:nvPr/>
            </p14:nvContentPartPr>
            <p14:xfrm>
              <a:off x="1432534" y="2909536"/>
              <a:ext cx="1778760" cy="70200"/>
            </p14:xfrm>
          </p:contentPart>
        </mc:Choice>
        <mc:Fallback>
          <p:pic>
            <p:nvPicPr>
              <p:cNvPr id="24" name="Håndskrift 23">
                <a:extLst>
                  <a:ext uri="{FF2B5EF4-FFF2-40B4-BE49-F238E27FC236}">
                    <a16:creationId xmlns:a16="http://schemas.microsoft.com/office/drawing/2014/main" id="{BBD61F92-2945-A344-9F25-6FA93B676A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8534" y="2801536"/>
                <a:ext cx="18864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95FA4212-8BB0-B442-ABAB-D09A61C7D16C}"/>
                  </a:ext>
                </a:extLst>
              </p14:cNvPr>
              <p14:cNvContentPartPr/>
              <p14:nvPr/>
            </p14:nvContentPartPr>
            <p14:xfrm>
              <a:off x="1840054" y="3282856"/>
              <a:ext cx="1986840" cy="97920"/>
            </p14:xfrm>
          </p:contentPart>
        </mc:Choice>
        <mc:Fallback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95FA4212-8BB0-B442-ABAB-D09A61C7D1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86414" y="3174856"/>
                <a:ext cx="20944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Håndskrift 25">
                <a:extLst>
                  <a:ext uri="{FF2B5EF4-FFF2-40B4-BE49-F238E27FC236}">
                    <a16:creationId xmlns:a16="http://schemas.microsoft.com/office/drawing/2014/main" id="{900C91E3-CCA2-F64E-A543-02EC6363DC30}"/>
                  </a:ext>
                </a:extLst>
              </p14:cNvPr>
              <p14:cNvContentPartPr/>
              <p14:nvPr/>
            </p14:nvContentPartPr>
            <p14:xfrm>
              <a:off x="3347014" y="3568336"/>
              <a:ext cx="2126520" cy="109440"/>
            </p14:xfrm>
          </p:contentPart>
        </mc:Choice>
        <mc:Fallback>
          <p:pic>
            <p:nvPicPr>
              <p:cNvPr id="26" name="Håndskrift 25">
                <a:extLst>
                  <a:ext uri="{FF2B5EF4-FFF2-40B4-BE49-F238E27FC236}">
                    <a16:creationId xmlns:a16="http://schemas.microsoft.com/office/drawing/2014/main" id="{900C91E3-CCA2-F64E-A543-02EC6363DC3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93374" y="3460336"/>
                <a:ext cx="223416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FFE456FA-4569-1D4D-B33C-0C838D312AA7}"/>
                  </a:ext>
                </a:extLst>
              </p14:cNvPr>
              <p14:cNvContentPartPr/>
              <p14:nvPr/>
            </p14:nvContentPartPr>
            <p14:xfrm>
              <a:off x="3921214" y="6079336"/>
              <a:ext cx="2428200" cy="196200"/>
            </p14:xfrm>
          </p:contentPart>
        </mc:Choice>
        <mc:Fallback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FFE456FA-4569-1D4D-B33C-0C838D312A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7214" y="5971336"/>
                <a:ext cx="253584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28E0E033-A9AC-3F49-8CF2-1A449E778146}"/>
                  </a:ext>
                </a:extLst>
              </p14:cNvPr>
              <p14:cNvContentPartPr/>
              <p14:nvPr/>
            </p14:nvContentPartPr>
            <p14:xfrm>
              <a:off x="6626614" y="6206118"/>
              <a:ext cx="360" cy="360"/>
            </p14:xfrm>
          </p:contentPart>
        </mc:Choice>
        <mc:Fallback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28E0E033-A9AC-3F49-8CF2-1A449E77814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72614" y="609811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1" name="Håndskrift 30">
                <a:extLst>
                  <a:ext uri="{FF2B5EF4-FFF2-40B4-BE49-F238E27FC236}">
                    <a16:creationId xmlns:a16="http://schemas.microsoft.com/office/drawing/2014/main" id="{6250DBDD-7900-4F4C-983D-D7D0341130CD}"/>
                  </a:ext>
                </a:extLst>
              </p14:cNvPr>
              <p14:cNvContentPartPr/>
              <p14:nvPr/>
            </p14:nvContentPartPr>
            <p14:xfrm>
              <a:off x="6227374" y="3381918"/>
              <a:ext cx="360" cy="360"/>
            </p14:xfrm>
          </p:contentPart>
        </mc:Choice>
        <mc:Fallback>
          <p:pic>
            <p:nvPicPr>
              <p:cNvPr id="31" name="Håndskrift 30">
                <a:extLst>
                  <a:ext uri="{FF2B5EF4-FFF2-40B4-BE49-F238E27FC236}">
                    <a16:creationId xmlns:a16="http://schemas.microsoft.com/office/drawing/2014/main" id="{6250DBDD-7900-4F4C-983D-D7D0341130C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73374" y="32742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2" name="Håndskrift 31">
                <a:extLst>
                  <a:ext uri="{FF2B5EF4-FFF2-40B4-BE49-F238E27FC236}">
                    <a16:creationId xmlns:a16="http://schemas.microsoft.com/office/drawing/2014/main" id="{3A15BD0C-4260-094B-A7AE-3B84BA4BEB48}"/>
                  </a:ext>
                </a:extLst>
              </p14:cNvPr>
              <p14:cNvContentPartPr/>
              <p14:nvPr/>
            </p14:nvContentPartPr>
            <p14:xfrm>
              <a:off x="5942974" y="3587478"/>
              <a:ext cx="360" cy="360"/>
            </p14:xfrm>
          </p:contentPart>
        </mc:Choice>
        <mc:Fallback>
          <p:pic>
            <p:nvPicPr>
              <p:cNvPr id="32" name="Håndskrift 31">
                <a:extLst>
                  <a:ext uri="{FF2B5EF4-FFF2-40B4-BE49-F238E27FC236}">
                    <a16:creationId xmlns:a16="http://schemas.microsoft.com/office/drawing/2014/main" id="{3A15BD0C-4260-094B-A7AE-3B84BA4BEB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88974" y="347947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3" name="Håndskrift 32">
                <a:extLst>
                  <a:ext uri="{FF2B5EF4-FFF2-40B4-BE49-F238E27FC236}">
                    <a16:creationId xmlns:a16="http://schemas.microsoft.com/office/drawing/2014/main" id="{F37CDCBA-66F1-3548-A4E0-39D3D56C1A32}"/>
                  </a:ext>
                </a:extLst>
              </p14:cNvPr>
              <p14:cNvContentPartPr/>
              <p14:nvPr/>
            </p14:nvContentPartPr>
            <p14:xfrm>
              <a:off x="6287494" y="1823478"/>
              <a:ext cx="360" cy="360"/>
            </p14:xfrm>
          </p:contentPart>
        </mc:Choice>
        <mc:Fallback>
          <p:pic>
            <p:nvPicPr>
              <p:cNvPr id="33" name="Håndskrift 32">
                <a:extLst>
                  <a:ext uri="{FF2B5EF4-FFF2-40B4-BE49-F238E27FC236}">
                    <a16:creationId xmlns:a16="http://schemas.microsoft.com/office/drawing/2014/main" id="{F37CDCBA-66F1-3548-A4E0-39D3D56C1A3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33854" y="1715478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Plassholder for bunntekst 4">
            <a:extLst>
              <a:ext uri="{FF2B5EF4-FFF2-40B4-BE49-F238E27FC236}">
                <a16:creationId xmlns:a16="http://schemas.microsoft.com/office/drawing/2014/main" id="{2EF52691-E5C0-2B4F-8A32-26464F500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2729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295FEA-8BF3-E34F-AB8E-1D33B3EF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8D31E-E7EC-C54D-B14F-1B84120EF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66" y="905773"/>
            <a:ext cx="7416427" cy="4320182"/>
          </a:xfrm>
        </p:spPr>
        <p:txBody>
          <a:bodyPr/>
          <a:lstStyle/>
          <a:p>
            <a:r>
              <a:rPr lang="nb-NO" dirty="0"/>
              <a:t>St.meld. nr. 40 (2002-2003)</a:t>
            </a:r>
          </a:p>
          <a:p>
            <a:r>
              <a:rPr lang="nb-NO" b="1" dirty="0"/>
              <a:t>Nedbygging av </a:t>
            </a:r>
            <a:r>
              <a:rPr lang="nb-NO" b="1" dirty="0" err="1"/>
              <a:t>funksjonshemmende</a:t>
            </a:r>
            <a:r>
              <a:rPr lang="nb-NO" b="1" dirty="0"/>
              <a:t> barrierer</a:t>
            </a:r>
          </a:p>
          <a:p>
            <a:r>
              <a:rPr lang="nb-NO" dirty="0"/>
              <a:t>Tilråding fra Sosialdepartementet av 13. juni 2003, godkjent i statsråd samme dag. (Regjeringen Bondevik II)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76A19C-3D1A-3B47-950C-B15E5B1A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6DC3A-0913-0C4C-91B4-EF0EF8EE6CC0}" type="slidenum">
              <a:rPr lang="nb-NO" altLang="nb-NO" smtClean="0"/>
              <a:pPr>
                <a:defRPr/>
              </a:pPr>
              <a:t>8</a:t>
            </a:fld>
            <a:endParaRPr lang="nb-NO" altLang="nb-NO" dirty="0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484C0FF-4DF9-054F-AB12-991880CC5B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1B2E07-75ED-AB4C-B2BA-98479CFFD4FA}" type="datetime1">
              <a:rPr lang="nb-NO" smtClean="0"/>
              <a:t>26.11.2021</a:t>
            </a:fld>
            <a:endParaRPr lang="en-US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B8F861B2-B0CA-C34F-AFE3-DFA348162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142257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56B77A-0603-43DF-906F-2ECBA1F70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51" y="2003460"/>
            <a:ext cx="7416427" cy="432018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De viktigste temaene</a:t>
            </a:r>
          </a:p>
          <a:p>
            <a:pPr marL="457200" lvl="1" indent="0">
              <a:buNone/>
            </a:pPr>
            <a:r>
              <a:rPr lang="nb-NO" dirty="0"/>
              <a:t>− Selvbestemmelse</a:t>
            </a:r>
          </a:p>
          <a:p>
            <a:pPr marL="457200" lvl="1" indent="0">
              <a:buNone/>
            </a:pPr>
            <a:r>
              <a:rPr lang="nb-NO" dirty="0"/>
              <a:t>− Rettssikkerhet</a:t>
            </a:r>
          </a:p>
          <a:p>
            <a:pPr marL="457200" lvl="1" indent="0">
              <a:buNone/>
            </a:pPr>
            <a:r>
              <a:rPr lang="nb-NO" dirty="0"/>
              <a:t>− Kvalitet i opplæringen</a:t>
            </a:r>
          </a:p>
          <a:p>
            <a:pPr marL="457200" lvl="1" indent="0">
              <a:buNone/>
            </a:pPr>
            <a:r>
              <a:rPr lang="nb-NO" dirty="0"/>
              <a:t>− Deltakelse i arbeid</a:t>
            </a:r>
          </a:p>
          <a:p>
            <a:pPr marL="457200" lvl="1" indent="0">
              <a:buNone/>
            </a:pPr>
            <a:r>
              <a:rPr lang="nb-NO" dirty="0"/>
              <a:t>− God helse og omsorg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CDF5B3-9B0B-AB4E-B718-BBAD5D5B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6491461"/>
            <a:ext cx="649287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37881970-9308-E94F-B8C1-AD39FD01FAF1}" type="slidenum">
              <a:rPr lang="nb-NO" alt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nb-NO" alt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679E971-1F60-AA42-A99F-F7E7008B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6499398"/>
            <a:ext cx="1655762" cy="24197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F5BB2286-F773-7942-99F8-29C4FD3E839B}" type="datetime1">
              <a:rPr lang="nb-NO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26.11.2021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B1F769E9-B9D4-D340-8C1A-19E11020BC52}"/>
                  </a:ext>
                </a:extLst>
              </p14:cNvPr>
              <p14:cNvContentPartPr/>
              <p14:nvPr/>
            </p14:nvContentPartPr>
            <p14:xfrm>
              <a:off x="7344048" y="1602704"/>
              <a:ext cx="360" cy="360"/>
            </p14:xfrm>
          </p:contentPart>
        </mc:Choice>
        <mc:Fallback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B1F769E9-B9D4-D340-8C1A-19E11020BC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90048" y="1495064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tel 5">
            <a:extLst>
              <a:ext uri="{FF2B5EF4-FFF2-40B4-BE49-F238E27FC236}">
                <a16:creationId xmlns:a16="http://schemas.microsoft.com/office/drawing/2014/main" id="{8E357AE1-1C94-594C-AD8B-5CF1A8B4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89" y="1212299"/>
            <a:ext cx="7344989" cy="576262"/>
          </a:xfrm>
        </p:spPr>
        <p:txBody>
          <a:bodyPr/>
          <a:lstStyle/>
          <a:p>
            <a:r>
              <a:rPr lang="nb-NO" dirty="0"/>
              <a:t>Meld. St. 45 (2012 – 2013) Frihet og likeverd</a:t>
            </a:r>
            <a:br>
              <a:rPr lang="nb-NO" dirty="0"/>
            </a:br>
            <a:r>
              <a:rPr lang="nb-NO" dirty="0"/>
              <a:t>– Om mennesker med utviklingshemming</a:t>
            </a:r>
            <a:br>
              <a:rPr lang="nb-NO" dirty="0"/>
            </a:br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2E1581B-125C-A140-8180-C264303EB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85004"/>
            <a:ext cx="2895600" cy="241970"/>
          </a:xfrm>
        </p:spPr>
        <p:txBody>
          <a:bodyPr/>
          <a:lstStyle/>
          <a:p>
            <a:pPr>
              <a:defRPr/>
            </a:pPr>
            <a:r>
              <a:rPr lang="nb-NO" altLang="nb-NO" b="1" dirty="0"/>
              <a:t>Professor og daglig leder av NAKU </a:t>
            </a:r>
          </a:p>
          <a:p>
            <a:pPr>
              <a:defRPr/>
            </a:pPr>
            <a:r>
              <a:rPr lang="nb-NO" altLang="nb-NO" b="1" dirty="0"/>
              <a:t>Karl Elling Ellingsen </a:t>
            </a:r>
          </a:p>
        </p:txBody>
      </p:sp>
    </p:spTree>
    <p:extLst>
      <p:ext uri="{BB962C8B-B14F-4D97-AF65-F5344CB8AC3E}">
        <p14:creationId xmlns:p14="http://schemas.microsoft.com/office/powerpoint/2010/main" val="2826724051"/>
      </p:ext>
    </p:extLst>
  </p:cSld>
  <p:clrMapOvr>
    <a:masterClrMapping/>
  </p:clrMapOvr>
</p:sld>
</file>

<file path=ppt/theme/theme1.xml><?xml version="1.0" encoding="utf-8"?>
<a:theme xmlns:a="http://schemas.openxmlformats.org/drawingml/2006/main" name="1_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sjon1" id="{D2B0923F-D179-0843-A664-3F5EDCF77491}" vid="{1A890A64-494E-7540-A20F-EF29B7FFC77B}"/>
    </a:ext>
  </a:extLst>
</a:theme>
</file>

<file path=ppt/theme/theme2.xml><?xml version="1.0" encoding="utf-8"?>
<a:theme xmlns:a="http://schemas.openxmlformats.org/drawingml/2006/main" name="2_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m_Naku_01022019.potm" id="{585A02AA-51E9-6D48-B999-8F35CBE8971F}" vid="{B29423AB-5E1C-9C4C-A5E4-60311C744AC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688</Words>
  <Application>Microsoft Macintosh PowerPoint</Application>
  <PresentationFormat>Skjermfremvisning (4:3)</PresentationFormat>
  <Paragraphs>152</Paragraphs>
  <Slides>26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1_HistNAKU_sistetest (2)</vt:lpstr>
      <vt:lpstr>2_HistNAKU_sistetest (2)</vt:lpstr>
      <vt:lpstr>Rettssikkerhet for personer med utviklingshemming  – hvor er vi og hvor går vi?</vt:lpstr>
      <vt:lpstr>Rettssikkerhet; disposisjon  - lovene og lovgiver - politisk  - domstolene        - forvaltningen   - ordensmakten   - offentlige tjenester    - brukerorganisasjonene    - pårørende       - mediene    </vt:lpstr>
      <vt:lpstr>Maktfordelingsprinsippet –   tre uavhengige institusjoner </vt:lpstr>
      <vt:lpstr>Oppslag i medier–  utredninger og meldinger 1983 ...... </vt:lpstr>
      <vt:lpstr>Offentlige utredninger - NOU</vt:lpstr>
      <vt:lpstr>Makt; - lovgiver og - utøver</vt:lpstr>
      <vt:lpstr> </vt:lpstr>
      <vt:lpstr> </vt:lpstr>
      <vt:lpstr>Meld. St. 45 (2012 – 2013) Frihet og likeverd – Om mennesker med utviklingshemming </vt:lpstr>
      <vt:lpstr>Oppslag i (sosiale) medier–  utredninger og meldinger  ......  2021 </vt:lpstr>
      <vt:lpstr>Rapporter fra sentrale nasjonale organ; 2016, 2019, 2021</vt:lpstr>
      <vt:lpstr>PowerPoint-presentasjon</vt:lpstr>
      <vt:lpstr>PowerPoint-presentasjon</vt:lpstr>
      <vt:lpstr>Tolga-saken</vt:lpstr>
      <vt:lpstr>PowerPoint-presentasjon</vt:lpstr>
      <vt:lpstr>Jonas</vt:lpstr>
      <vt:lpstr>PowerPoint-presentasjon</vt:lpstr>
      <vt:lpstr>Furutun-saken  Fredrikstad</vt:lpstr>
      <vt:lpstr>Furutun-saken</vt:lpstr>
      <vt:lpstr>Molde – samordningsgevinst </vt:lpstr>
      <vt:lpstr>PowerPoint-presentasjon</vt:lpstr>
      <vt:lpstr> </vt:lpstr>
      <vt:lpstr> </vt:lpstr>
      <vt:lpstr>PowerPoint-presentasjon</vt:lpstr>
      <vt:lpstr>Fult fortjent for –  menneskerettighetsaktivist og    rettssikkerhetsforkjemper     og NFU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 og utviklingshemming, hva skjer?</dc:title>
  <dc:creator>Kim Berge</dc:creator>
  <cp:lastModifiedBy>Karl Elling Ellingsen</cp:lastModifiedBy>
  <cp:revision>23</cp:revision>
  <dcterms:created xsi:type="dcterms:W3CDTF">2020-10-29T11:43:31Z</dcterms:created>
  <dcterms:modified xsi:type="dcterms:W3CDTF">2021-11-26T20:18:42Z</dcterms:modified>
</cp:coreProperties>
</file>