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9" r:id="rId4"/>
    <p:sldId id="270" r:id="rId5"/>
    <p:sldId id="281" r:id="rId6"/>
    <p:sldId id="285" r:id="rId7"/>
    <p:sldId id="286" r:id="rId8"/>
    <p:sldId id="287" r:id="rId9"/>
  </p:sldIdLst>
  <p:sldSz cx="12192000" cy="6858000"/>
  <p:notesSz cx="6808788" cy="99409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1C2"/>
    <a:srgbClr val="F9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0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home.ansatt.ntnu.no\jantos\TEKSTER\utviklingshemming\husbanken%202020\figurer%20rapport%20bofor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31149103999329E-2"/>
          <c:y val="3.0003406256429686E-2"/>
          <c:w val="0.67619033444800503"/>
          <c:h val="0.89153285405200622"/>
        </c:manualLayout>
      </c:layout>
      <c:lineChart>
        <c:grouping val="standard"/>
        <c:varyColors val="0"/>
        <c:ser>
          <c:idx val="0"/>
          <c:order val="0"/>
          <c:tx>
            <c:strRef>
              <c:f>'Ark1'!$A$26</c:f>
              <c:strCache>
                <c:ptCount val="1"/>
                <c:pt idx="0">
                  <c:v>snitt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N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'Ark1'!$B$25:$E$25</c:f>
              <c:numCache>
                <c:formatCode>General</c:formatCode>
                <c:ptCount val="4"/>
                <c:pt idx="0">
                  <c:v>1994</c:v>
                </c:pt>
                <c:pt idx="1">
                  <c:v>2001</c:v>
                </c:pt>
                <c:pt idx="2">
                  <c:v>2010</c:v>
                </c:pt>
                <c:pt idx="3">
                  <c:v>2021</c:v>
                </c:pt>
              </c:numCache>
            </c:numRef>
          </c:cat>
          <c:val>
            <c:numRef>
              <c:f>'Ark1'!$B$26:$E$26</c:f>
              <c:numCache>
                <c:formatCode>General</c:formatCode>
                <c:ptCount val="4"/>
                <c:pt idx="0">
                  <c:v>3.8</c:v>
                </c:pt>
                <c:pt idx="1">
                  <c:v>5</c:v>
                </c:pt>
                <c:pt idx="2">
                  <c:v>7</c:v>
                </c:pt>
                <c:pt idx="3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20-44DB-81EB-6732A3E766C6}"/>
            </c:ext>
          </c:extLst>
        </c:ser>
        <c:ser>
          <c:idx val="1"/>
          <c:order val="1"/>
          <c:tx>
            <c:strRef>
              <c:f>'Ark1'!$A$27</c:f>
              <c:strCache>
                <c:ptCount val="1"/>
                <c:pt idx="0">
                  <c:v>snitt siden forrige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'Ark1'!$B$25:$E$25</c:f>
              <c:numCache>
                <c:formatCode>General</c:formatCode>
                <c:ptCount val="4"/>
                <c:pt idx="0">
                  <c:v>1994</c:v>
                </c:pt>
                <c:pt idx="1">
                  <c:v>2001</c:v>
                </c:pt>
                <c:pt idx="2">
                  <c:v>2010</c:v>
                </c:pt>
                <c:pt idx="3">
                  <c:v>2021</c:v>
                </c:pt>
              </c:numCache>
            </c:numRef>
          </c:cat>
          <c:val>
            <c:numRef>
              <c:f>'Ark1'!$B$27:$E$27</c:f>
              <c:numCache>
                <c:formatCode>General</c:formatCode>
                <c:ptCount val="4"/>
                <c:pt idx="0">
                  <c:v>3.8</c:v>
                </c:pt>
                <c:pt idx="1">
                  <c:v>5.3</c:v>
                </c:pt>
                <c:pt idx="2">
                  <c:v>8.1</c:v>
                </c:pt>
                <c:pt idx="3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20-44DB-81EB-6732A3E766C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1515984"/>
        <c:axId val="471513072"/>
      </c:lineChart>
      <c:catAx>
        <c:axId val="4715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O"/>
          </a:p>
        </c:txPr>
        <c:crossAx val="471513072"/>
        <c:crosses val="autoZero"/>
        <c:auto val="1"/>
        <c:lblAlgn val="ctr"/>
        <c:lblOffset val="100"/>
        <c:noMultiLvlLbl val="0"/>
      </c:catAx>
      <c:valAx>
        <c:axId val="471513072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O"/>
          </a:p>
        </c:txPr>
        <c:crossAx val="4715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45881373511112"/>
          <c:y val="0.43089766669286866"/>
          <c:w val="0.25536516736353027"/>
          <c:h val="0.25821829163998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:\_Administrasjon\Grafisk profil CIRiS\NTNU Samforsk\PowerPoint mal Samforsk profilel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7538"/>
            <a:ext cx="12192000" cy="254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1680000"/>
            <a:ext cx="11040000" cy="144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360000"/>
            <a:ext cx="11040001" cy="192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0" y="644174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noProof="0" dirty="0">
                <a:solidFill>
                  <a:schemeClr val="bg1"/>
                </a:solidFill>
              </a:rPr>
              <a:t>NTNU Social Research   |   Trondheim, Norway   |</a:t>
            </a:r>
            <a:r>
              <a:rPr lang="en-US" sz="1400" b="0" baseline="0" noProof="0" dirty="0">
                <a:solidFill>
                  <a:schemeClr val="bg1"/>
                </a:solidFill>
              </a:rPr>
              <a:t>   </a:t>
            </a:r>
            <a:r>
              <a:rPr lang="en-US" sz="1400" b="0" noProof="0" dirty="0">
                <a:solidFill>
                  <a:schemeClr val="bg1"/>
                </a:solidFill>
              </a:rPr>
              <a:t>samforsk.no</a:t>
            </a:r>
          </a:p>
        </p:txBody>
      </p:sp>
      <p:pic>
        <p:nvPicPr>
          <p:cNvPr id="7" name="Picture 2" descr="C:\Users\oyvinj\Dropbox\Grafisk utforming\Samforsk\Elementer\NTNU Social Research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32" y="400335"/>
            <a:ext cx="1972369" cy="6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1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7F0BF35-8361-42AE-8175-F20D8C041CF1}" type="datetimeFigureOut">
              <a:rPr lang="nb-NO" smtClean="0"/>
              <a:t>01.12.2021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FEAF083-415F-4AA4-BEBD-D15D579AF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0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A783-4B8C-D044-ACBE-20DECED2C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0CBC8-CB14-D845-8014-FF53B90DE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9D59-4208-034C-835A-ED6AE436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BF35-8361-42AE-8175-F20D8C041CF1}" type="datetimeFigureOut">
              <a:rPr lang="nb-NO" smtClean="0"/>
              <a:t>01.12.2021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4DF46-09F2-4442-B8C2-D3F26AAC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92C4-94C8-8642-887B-519DBF2D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F083-415F-4AA4-BEBD-D15D579AF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299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M:\_Administrasjon\Grafisk profil CIRiS\NTNU Samforsk\Samforsk rundinger - Grovkornet hvi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6" t="52558" r="17810" b="22082"/>
          <a:stretch/>
        </p:blipFill>
        <p:spPr bwMode="auto">
          <a:xfrm>
            <a:off x="5949540" y="5475618"/>
            <a:ext cx="2548467" cy="51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9" name="Plassholder for innhold 18"/>
          <p:cNvSpPr>
            <a:spLocks noGrp="1"/>
          </p:cNvSpPr>
          <p:nvPr>
            <p:ph sz="quarter" idx="10"/>
          </p:nvPr>
        </p:nvSpPr>
        <p:spPr>
          <a:xfrm>
            <a:off x="575734" y="1583265"/>
            <a:ext cx="11040533" cy="4656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689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0"/>
          </p:nvPr>
        </p:nvSpPr>
        <p:spPr>
          <a:xfrm>
            <a:off x="575733" y="1584000"/>
            <a:ext cx="5376000" cy="4656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1"/>
          </p:nvPr>
        </p:nvSpPr>
        <p:spPr>
          <a:xfrm>
            <a:off x="6240000" y="1583267"/>
            <a:ext cx="5376000" cy="465666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141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0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8"/>
          <p:cNvSpPr>
            <a:spLocks noGrp="1"/>
          </p:cNvSpPr>
          <p:nvPr>
            <p:ph sz="quarter" idx="10"/>
          </p:nvPr>
        </p:nvSpPr>
        <p:spPr>
          <a:xfrm>
            <a:off x="575734" y="288001"/>
            <a:ext cx="11040533" cy="595126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6974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3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389142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3970008"/>
            <a:ext cx="11040000" cy="1362075"/>
          </a:xfrm>
        </p:spPr>
        <p:txBody>
          <a:bodyPr anchor="t"/>
          <a:lstStyle>
            <a:lvl1pPr algn="l">
              <a:defRPr sz="4267" b="0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2469820"/>
            <a:ext cx="110400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8457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uten s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6378000"/>
            <a:ext cx="12192000" cy="48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360000"/>
            <a:ext cx="11040001" cy="192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0" y="644174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noProof="0" dirty="0">
                <a:solidFill>
                  <a:schemeClr val="bg1"/>
                </a:solidFill>
              </a:rPr>
              <a:t>NTNU Social Research   |   Trondheim, Norway   |</a:t>
            </a:r>
            <a:r>
              <a:rPr lang="en-US" sz="1400" b="0" baseline="0" noProof="0" dirty="0">
                <a:solidFill>
                  <a:schemeClr val="bg1"/>
                </a:solidFill>
              </a:rPr>
              <a:t>   </a:t>
            </a:r>
            <a:r>
              <a:rPr lang="en-US" sz="1400" b="0" noProof="0" dirty="0">
                <a:solidFill>
                  <a:schemeClr val="bg1"/>
                </a:solidFill>
              </a:rPr>
              <a:t>samforsk.no</a:t>
            </a:r>
          </a:p>
        </p:txBody>
      </p:sp>
      <p:pic>
        <p:nvPicPr>
          <p:cNvPr id="7" name="Picture 2" descr="C:\Users\oyvinj\Dropbox\Grafisk utforming\Samforsk\Elementer\NTNU Social Research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32" y="400335"/>
            <a:ext cx="1972369" cy="6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1680000"/>
            <a:ext cx="11040000" cy="144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163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584000"/>
            <a:ext cx="11040000" cy="46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0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0" y="6378000"/>
            <a:ext cx="12192000" cy="48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5" name="Plassholder for lysbildenummer 5"/>
          <p:cNvSpPr txBox="1">
            <a:spLocks/>
          </p:cNvSpPr>
          <p:nvPr/>
        </p:nvSpPr>
        <p:spPr>
          <a:xfrm>
            <a:off x="10748467" y="6378856"/>
            <a:ext cx="867800" cy="47914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53A39-49B3-554A-AE82-85611CEBD8E3}" type="slidenum">
              <a:rPr lang="nb-NO" sz="1333" b="1" i="0" smtClean="0">
                <a:solidFill>
                  <a:schemeClr val="bg1"/>
                </a:solidFill>
                <a:latin typeface="Arial"/>
                <a:cs typeface="Arial"/>
              </a:rPr>
              <a:pPr algn="r"/>
              <a:t>‹#›</a:t>
            </a:fld>
            <a:endParaRPr lang="nb-NO" sz="1333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2" descr="C:\Users\oyvinj\Dropbox\Grafisk utforming\Samforsk\Elementer\NTNU Social Research logo oneline whit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1" y="6531102"/>
            <a:ext cx="2764644" cy="17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4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585" rtl="0" eaLnBrk="1" latinLnBrk="0" hangingPunct="1">
        <a:spcBef>
          <a:spcPct val="0"/>
        </a:spcBef>
        <a:buNone/>
        <a:defRPr sz="4267" b="0" i="0" kern="1200" spc="-53" baseline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239994" indent="-237061" algn="l" defTabSz="239994" rtl="0" eaLnBrk="1" latinLnBrk="0" hangingPunct="1">
        <a:spcBef>
          <a:spcPts val="667"/>
        </a:spcBef>
        <a:buFont typeface="Arial" panose="020B0604020202020204" pitchFamily="34" charset="0"/>
        <a:buChar char="•"/>
        <a:defRPr sz="2667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719649" indent="-239994" algn="l" defTabSz="239994" rtl="0" eaLnBrk="1" latinLnBrk="0" hangingPunct="1">
        <a:spcBef>
          <a:spcPts val="267"/>
        </a:spcBef>
        <a:buFont typeface="Arial" panose="020B0604020202020204" pitchFamily="34" charset="0"/>
        <a:buChar char="-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1199970" indent="-239994" algn="l" defTabSz="609585" rtl="0" eaLnBrk="1" latinLnBrk="0" hangingPunct="1">
        <a:spcBef>
          <a:spcPts val="133"/>
        </a:spcBef>
        <a:buFont typeface="Arial"/>
        <a:buChar char="•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1679958" indent="-239994" algn="l" defTabSz="609585" rtl="0" eaLnBrk="1" latinLnBrk="0" hangingPunct="1">
        <a:spcBef>
          <a:spcPts val="133"/>
        </a:spcBef>
        <a:buFont typeface="Arial" panose="020B0604020202020204" pitchFamily="34" charset="0"/>
        <a:buChar char="-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2159946" indent="-239994" algn="l" defTabSz="609585" rtl="0" eaLnBrk="1" latinLnBrk="0" hangingPunct="1">
        <a:spcBef>
          <a:spcPts val="133"/>
        </a:spcBef>
        <a:buFont typeface="Arial" panose="020B0604020202020204" pitchFamily="34" charset="0"/>
        <a:buChar char="•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CB4C13-D9ED-463F-B720-5D49BFED5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800" dirty="0"/>
              <a:t>Hva er det med statlig styring som er så vanskelig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5356476-5F12-4BFB-93BA-B6831285D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Jan Tøssebro</a:t>
            </a:r>
          </a:p>
          <a:p>
            <a:r>
              <a:rPr lang="nb-NO" dirty="0"/>
              <a:t>NTNU Samfunnsforskning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274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BB69645-89C6-4EE3-A3F5-342558C0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Utgangspunkt – mål en ikke når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7B1F54F-9D3B-40FF-925B-BCD314FE754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583265"/>
            <a:ext cx="11040533" cy="3705911"/>
          </a:xfrm>
        </p:spPr>
        <p:txBody>
          <a:bodyPr/>
          <a:lstStyle/>
          <a:p>
            <a:r>
              <a:rPr lang="nb-NO" dirty="0"/>
              <a:t>Bofellesskapenes størrelse</a:t>
            </a:r>
          </a:p>
          <a:p>
            <a:r>
              <a:rPr lang="nb-NO" dirty="0"/>
              <a:t>Vanlig bolig i ordinært nabolag</a:t>
            </a:r>
          </a:p>
          <a:p>
            <a:r>
              <a:rPr lang="nb-NO" dirty="0"/>
              <a:t>Valg av bolig – CRPD</a:t>
            </a:r>
          </a:p>
          <a:p>
            <a:pPr lvl="1"/>
            <a:r>
              <a:rPr lang="nb-NO" dirty="0"/>
              <a:t>Velge på linje med andre</a:t>
            </a:r>
          </a:p>
          <a:p>
            <a:pPr lvl="1"/>
            <a:r>
              <a:rPr lang="nb-NO" dirty="0"/>
              <a:t>Skal ikke måtte bo på en bestemt måte</a:t>
            </a:r>
          </a:p>
          <a:p>
            <a:r>
              <a:rPr lang="nb-NO" dirty="0"/>
              <a:t>Å eie egen bolig</a:t>
            </a:r>
          </a:p>
        </p:txBody>
      </p:sp>
    </p:spTree>
    <p:extLst>
      <p:ext uri="{BB962C8B-B14F-4D97-AF65-F5344CB8AC3E}">
        <p14:creationId xmlns:p14="http://schemas.microsoft.com/office/powerpoint/2010/main" val="8380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915348-6F0E-4AD1-88CD-9F83A6512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Utviklingen av størrelse på bofellesskap. </a:t>
            </a:r>
            <a:br>
              <a:rPr lang="nb-NO" dirty="0"/>
            </a:br>
            <a:r>
              <a:rPr lang="nb-NO" sz="2400" dirty="0"/>
              <a:t>Gjennomsnittlig antall beboere per bofellesskap</a:t>
            </a: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50423CA4-2EE4-491C-B7E2-10DDC0C8B62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31355415"/>
              </p:ext>
            </p:extLst>
          </p:nvPr>
        </p:nvGraphicFramePr>
        <p:xfrm>
          <a:off x="576263" y="1584325"/>
          <a:ext cx="5983563" cy="465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DE491-57F1-44E0-9CFF-0228D0D0F19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970643" y="1583267"/>
            <a:ext cx="4645356" cy="4656667"/>
          </a:xfrm>
        </p:spPr>
        <p:txBody>
          <a:bodyPr/>
          <a:lstStyle/>
          <a:p>
            <a:r>
              <a:rPr lang="nb-NO" sz="2400" dirty="0"/>
              <a:t>Kommuneundersøkelsen: 9,1</a:t>
            </a:r>
          </a:p>
          <a:p>
            <a:r>
              <a:rPr lang="nb-NO" sz="2400" dirty="0"/>
              <a:t>Registerundersøkelsen: 8,2</a:t>
            </a:r>
          </a:p>
          <a:p>
            <a:r>
              <a:rPr lang="nb-NO" sz="2400" dirty="0"/>
              <a:t>Husbankens data: </a:t>
            </a:r>
          </a:p>
          <a:p>
            <a:pPr lvl="1"/>
            <a:r>
              <a:rPr lang="nb-NO" sz="2000" dirty="0"/>
              <a:t>Klart økende siden 2010</a:t>
            </a:r>
          </a:p>
          <a:p>
            <a:pPr lvl="1"/>
            <a:r>
              <a:rPr lang="nb-NO" sz="2000" dirty="0"/>
              <a:t>Konvergens rundt 6-10</a:t>
            </a:r>
          </a:p>
          <a:p>
            <a:r>
              <a:rPr lang="nb-NO" sz="2400" dirty="0"/>
              <a:t>Gjelder alle utenom de aller minste kommunene</a:t>
            </a:r>
          </a:p>
          <a:p>
            <a:pPr lvl="1"/>
            <a:r>
              <a:rPr lang="nb-NO" sz="2000" dirty="0"/>
              <a:t>Som ikke har mer enn 3-5 personer</a:t>
            </a:r>
          </a:p>
          <a:p>
            <a:r>
              <a:rPr lang="nb-NO" sz="2400" dirty="0"/>
              <a:t>Halvparten bor nå med sju eller flere</a:t>
            </a:r>
          </a:p>
        </p:txBody>
      </p:sp>
    </p:spTree>
    <p:extLst>
      <p:ext uri="{BB962C8B-B14F-4D97-AF65-F5344CB8AC3E}">
        <p14:creationId xmlns:p14="http://schemas.microsoft.com/office/powerpoint/2010/main" val="239097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452D6-302D-4A0B-8865-EF427263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Vanlig bolig i ordinært nabolag?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963B33A7-72FB-4C86-BA96-05614031B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949073"/>
              </p:ext>
            </p:extLst>
          </p:nvPr>
        </p:nvGraphicFramePr>
        <p:xfrm>
          <a:off x="576000" y="2185294"/>
          <a:ext cx="9155302" cy="206238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916487">
                  <a:extLst>
                    <a:ext uri="{9D8B030D-6E8A-4147-A177-3AD203B41FA5}">
                      <a16:colId xmlns:a16="http://schemas.microsoft.com/office/drawing/2014/main" val="4013104926"/>
                    </a:ext>
                  </a:extLst>
                </a:gridCol>
                <a:gridCol w="1293833">
                  <a:extLst>
                    <a:ext uri="{9D8B030D-6E8A-4147-A177-3AD203B41FA5}">
                      <a16:colId xmlns:a16="http://schemas.microsoft.com/office/drawing/2014/main" val="987308696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val="1373050895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4008090983"/>
                    </a:ext>
                  </a:extLst>
                </a:gridCol>
                <a:gridCol w="1476102">
                  <a:extLst>
                    <a:ext uri="{9D8B030D-6E8A-4147-A177-3AD203B41FA5}">
                      <a16:colId xmlns:a16="http://schemas.microsoft.com/office/drawing/2014/main" val="2644665895"/>
                    </a:ext>
                  </a:extLst>
                </a:gridCol>
              </a:tblGrid>
              <a:tr h="663923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1994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2001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>
                          <a:effectLst/>
                        </a:rPr>
                        <a:t>2010</a:t>
                      </a:r>
                      <a:endParaRPr lang="nb-NO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2021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29080382"/>
                  </a:ext>
                </a:extLst>
              </a:tr>
              <a:tr h="709348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Boligen skiller seg ut fra nabolaget (% ja)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39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44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42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52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61591027"/>
                  </a:ext>
                </a:extLst>
              </a:tr>
              <a:tr h="689113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Området har helt eller delvis preg av omsorgsfunksjoner?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(56)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51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61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56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4607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65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DC2F970-5079-4F21-9D35-5E491359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798678"/>
          </a:xfrm>
        </p:spPr>
        <p:txBody>
          <a:bodyPr/>
          <a:lstStyle/>
          <a:p>
            <a:r>
              <a:rPr lang="nb-NO" dirty="0"/>
              <a:t>Valg av bolig og medboere, jf. CRPD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867BE12-CA2E-4C84-BB5C-45EF9228A4E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086678"/>
            <a:ext cx="11040533" cy="5152587"/>
          </a:xfrm>
        </p:spPr>
        <p:txBody>
          <a:bodyPr/>
          <a:lstStyle/>
          <a:p>
            <a:r>
              <a:rPr lang="nb-NO" dirty="0"/>
              <a:t>Må skille mellom eiere og de som leier av kommunen</a:t>
            </a:r>
          </a:p>
          <a:p>
            <a:r>
              <a:rPr lang="nb-NO" dirty="0"/>
              <a:t>15-25% eier</a:t>
            </a:r>
          </a:p>
          <a:p>
            <a:r>
              <a:rPr lang="nb-NO" dirty="0"/>
              <a:t>De som leier av kommunen:</a:t>
            </a:r>
          </a:p>
          <a:p>
            <a:pPr lvl="1"/>
            <a:r>
              <a:rPr lang="nb-NO" dirty="0"/>
              <a:t>Økende andel opplever medvirkning ved valg av bolig, men ikke med hvem</a:t>
            </a:r>
          </a:p>
          <a:p>
            <a:pPr lvl="1"/>
            <a:r>
              <a:rPr lang="nb-NO" dirty="0"/>
              <a:t>I praksis styrt av tilbudet; «</a:t>
            </a:r>
            <a:r>
              <a:rPr lang="nb-NO" dirty="0" err="1"/>
              <a:t>take</a:t>
            </a:r>
            <a:r>
              <a:rPr lang="nb-NO" dirty="0"/>
              <a:t> it or </a:t>
            </a:r>
            <a:r>
              <a:rPr lang="nb-NO" dirty="0" err="1"/>
              <a:t>leave</a:t>
            </a:r>
            <a:r>
              <a:rPr lang="nb-NO" dirty="0"/>
              <a:t> it»</a:t>
            </a:r>
          </a:p>
          <a:p>
            <a:pPr lvl="1"/>
            <a:r>
              <a:rPr lang="nb-NO" dirty="0"/>
              <a:t>Kommunene er positive til medbestemmelse, men</a:t>
            </a:r>
          </a:p>
          <a:p>
            <a:pPr lvl="2"/>
            <a:r>
              <a:rPr lang="nb-NO" dirty="0"/>
              <a:t>Tildeling skjer sent i prosessen</a:t>
            </a:r>
          </a:p>
          <a:p>
            <a:pPr lvl="2"/>
            <a:r>
              <a:rPr lang="nb-NO" dirty="0"/>
              <a:t>Nærmest umulig når det er mangel på boliger</a:t>
            </a:r>
          </a:p>
          <a:p>
            <a:pPr lvl="2"/>
            <a:r>
              <a:rPr lang="nb-NO" dirty="0"/>
              <a:t>Vi vil, vi vil, men får det ikke til</a:t>
            </a:r>
          </a:p>
          <a:p>
            <a:r>
              <a:rPr lang="nb-NO" dirty="0"/>
              <a:t>Kommunenes tilbud</a:t>
            </a:r>
          </a:p>
          <a:p>
            <a:pPr lvl="1"/>
            <a:r>
              <a:rPr lang="nb-NO" dirty="0"/>
              <a:t>Hensynet til kostnadseffektive tjenester veier tungt</a:t>
            </a:r>
          </a:p>
          <a:p>
            <a:pPr lvl="1"/>
            <a:r>
              <a:rPr lang="nb-NO" dirty="0"/>
              <a:t>Gjærevollutvalget? CRPD?</a:t>
            </a:r>
          </a:p>
        </p:txBody>
      </p:sp>
    </p:spTree>
    <p:extLst>
      <p:ext uri="{BB962C8B-B14F-4D97-AF65-F5344CB8AC3E}">
        <p14:creationId xmlns:p14="http://schemas.microsoft.com/office/powerpoint/2010/main" val="384626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74B052-73C2-41B0-B3A7-E73A7CF7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virker ikke statlig styring?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6BC80D-AB7F-4DDB-90A6-F98D91F1BF2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Kommunenes tvetydige rolle</a:t>
            </a:r>
          </a:p>
          <a:p>
            <a:pPr lvl="1"/>
            <a:r>
              <a:rPr lang="nb-NO" dirty="0"/>
              <a:t>Iverksetter av statlig politikk, velferdsstaten</a:t>
            </a:r>
          </a:p>
          <a:p>
            <a:pPr lvl="1"/>
            <a:r>
              <a:rPr lang="nb-NO" dirty="0"/>
              <a:t>Autonome, velger selv hvordan </a:t>
            </a:r>
          </a:p>
          <a:p>
            <a:pPr lvl="2"/>
            <a:r>
              <a:rPr lang="nb-NO" dirty="0"/>
              <a:t>Og noen ganger hva</a:t>
            </a:r>
          </a:p>
          <a:p>
            <a:r>
              <a:rPr lang="nb-NO" dirty="0"/>
              <a:t>Statlig styring</a:t>
            </a:r>
          </a:p>
          <a:p>
            <a:pPr lvl="1"/>
            <a:r>
              <a:rPr lang="nb-NO" dirty="0"/>
              <a:t>Lover og forskrifter – som virker</a:t>
            </a:r>
          </a:p>
          <a:p>
            <a:pPr lvl="1"/>
            <a:r>
              <a:rPr lang="nb-NO" dirty="0"/>
              <a:t>Økonomi og insentiver – som ofte virker</a:t>
            </a:r>
          </a:p>
          <a:p>
            <a:pPr lvl="2"/>
            <a:r>
              <a:rPr lang="nb-NO" dirty="0"/>
              <a:t>Men der en noen ganger ser fiffige tilpasninger</a:t>
            </a:r>
          </a:p>
          <a:p>
            <a:pPr lvl="1"/>
            <a:r>
              <a:rPr lang="nb-NO" dirty="0"/>
              <a:t>Føringer og ønsker – som virker, hvis de vil?</a:t>
            </a:r>
          </a:p>
        </p:txBody>
      </p:sp>
    </p:spTree>
    <p:extLst>
      <p:ext uri="{BB962C8B-B14F-4D97-AF65-F5344CB8AC3E}">
        <p14:creationId xmlns:p14="http://schemas.microsoft.com/office/powerpoint/2010/main" val="189345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655759-823E-4E55-8645-0B44F256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det med føringer?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617FD9-B055-47E6-B350-AC76F1EE730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Kommunenes situasjon</a:t>
            </a:r>
          </a:p>
          <a:p>
            <a:pPr lvl="1"/>
            <a:r>
              <a:rPr lang="nb-NO" dirty="0"/>
              <a:t>Et lass av føringer på mange områder</a:t>
            </a:r>
          </a:p>
          <a:p>
            <a:pPr lvl="2"/>
            <a:r>
              <a:rPr lang="nb-NO" dirty="0"/>
              <a:t>Inkludert </a:t>
            </a:r>
            <a:r>
              <a:rPr lang="nb-NO" dirty="0" err="1"/>
              <a:t>dedifferensiering</a:t>
            </a:r>
            <a:r>
              <a:rPr lang="nb-NO" dirty="0"/>
              <a:t> innen helse/omsorg, utviklingshemmete lite sentrale</a:t>
            </a:r>
          </a:p>
          <a:p>
            <a:pPr lvl="1"/>
            <a:r>
              <a:rPr lang="nb-NO" dirty="0"/>
              <a:t>Presset økonomisk situasjon</a:t>
            </a:r>
          </a:p>
          <a:p>
            <a:r>
              <a:rPr lang="nb-NO" dirty="0"/>
              <a:t>Kommunen som bakkebyråkrat</a:t>
            </a:r>
          </a:p>
          <a:p>
            <a:pPr lvl="1"/>
            <a:r>
              <a:rPr lang="nb-NO" dirty="0"/>
              <a:t>Skal iverksette ambisiøse og gjerne motstridende mål, men med begrensete ressurser</a:t>
            </a:r>
          </a:p>
          <a:p>
            <a:pPr lvl="1"/>
            <a:r>
              <a:rPr lang="nb-NO" dirty="0"/>
              <a:t>Tilpasses rammebetingelser, muligheter og prioriteringer</a:t>
            </a:r>
          </a:p>
          <a:p>
            <a:r>
              <a:rPr lang="nb-NO" dirty="0"/>
              <a:t>Når en nøyer seg med føringer</a:t>
            </a:r>
          </a:p>
          <a:p>
            <a:pPr lvl="1"/>
            <a:r>
              <a:rPr lang="nb-NO" dirty="0"/>
              <a:t>Er det et signal om at det ikke er så farlig?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75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2C4346-CB92-4520-897C-0BEFC413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Statlig styring virker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F2DCFE-51DD-4C23-B2FB-4C6A58837B2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To av tre kommuner enig i at nye boliger for utviklingshemmete tilpasses statlige finansieringsordninger. Åtte prosent er uenig.</a:t>
            </a:r>
          </a:p>
          <a:p>
            <a:r>
              <a:rPr lang="nb-NO" dirty="0"/>
              <a:t>Erfaringen fra 1990-åra viser også dette</a:t>
            </a:r>
          </a:p>
          <a:p>
            <a:endParaRPr lang="nb-NO" dirty="0"/>
          </a:p>
          <a:p>
            <a:r>
              <a:rPr lang="nb-NO" dirty="0"/>
              <a:t>Men da må det være mer enn føringer</a:t>
            </a:r>
          </a:p>
        </p:txBody>
      </p:sp>
    </p:spTree>
    <p:extLst>
      <p:ext uri="{BB962C8B-B14F-4D97-AF65-F5344CB8AC3E}">
        <p14:creationId xmlns:p14="http://schemas.microsoft.com/office/powerpoint/2010/main" val="769075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owerPoint - Presentation 16-9 format">
  <a:themeElements>
    <a:clrScheme name="Samforsk Blå">
      <a:dk1>
        <a:sysClr val="windowText" lastClr="000000"/>
      </a:dk1>
      <a:lt1>
        <a:sysClr val="window" lastClr="FFFFFF"/>
      </a:lt1>
      <a:dk2>
        <a:srgbClr val="00509E"/>
      </a:dk2>
      <a:lt2>
        <a:srgbClr val="DDE7EE"/>
      </a:lt2>
      <a:accent1>
        <a:srgbClr val="00509E"/>
      </a:accent1>
      <a:accent2>
        <a:srgbClr val="90492D"/>
      </a:accent2>
      <a:accent3>
        <a:srgbClr val="552988"/>
      </a:accent3>
      <a:accent4>
        <a:srgbClr val="457B25"/>
      </a:accent4>
      <a:accent5>
        <a:srgbClr val="F58025"/>
      </a:accent5>
      <a:accent6>
        <a:srgbClr val="79A2CE"/>
      </a:accent6>
      <a:hlink>
        <a:srgbClr val="00509E"/>
      </a:hlink>
      <a:folHlink>
        <a:srgbClr val="005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oppstartsmøte</Template>
  <TotalTime>578</TotalTime>
  <Words>396</Words>
  <Application>Microsoft Macintosh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Template - PowerPoint - Presentation 16-9 format</vt:lpstr>
      <vt:lpstr>Hva er det med statlig styring som er så vanskelig</vt:lpstr>
      <vt:lpstr>Utgangspunkt – mål en ikke når</vt:lpstr>
      <vt:lpstr>Utviklingen av størrelse på bofellesskap.  Gjennomsnittlig antall beboere per bofellesskap</vt:lpstr>
      <vt:lpstr>Vanlig bolig i ordinært nabolag?</vt:lpstr>
      <vt:lpstr>Valg av bolig og medboere, jf. CRPD</vt:lpstr>
      <vt:lpstr>Hvorfor virker ikke statlig styring?</vt:lpstr>
      <vt:lpstr>Hva er det med føringer?</vt:lpstr>
      <vt:lpstr>Statlig styring virker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Utviklingshemmetes bosituasjon 2021</dc:title>
  <dc:creator>Jan Tøssebro</dc:creator>
  <cp:lastModifiedBy>Microsoft Office User</cp:lastModifiedBy>
  <cp:revision>22</cp:revision>
  <cp:lastPrinted>2021-11-25T13:46:14Z</cp:lastPrinted>
  <dcterms:created xsi:type="dcterms:W3CDTF">2021-06-15T13:46:46Z</dcterms:created>
  <dcterms:modified xsi:type="dcterms:W3CDTF">2021-12-01T12:00:58Z</dcterms:modified>
</cp:coreProperties>
</file>